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931" r:id="rId3"/>
    <p:sldId id="933" r:id="rId5"/>
    <p:sldId id="934" r:id="rId6"/>
    <p:sldId id="915" r:id="rId7"/>
    <p:sldId id="916" r:id="rId8"/>
    <p:sldId id="935" r:id="rId9"/>
    <p:sldId id="936" r:id="rId10"/>
    <p:sldId id="937" r:id="rId11"/>
    <p:sldId id="943" r:id="rId12"/>
    <p:sldId id="938" r:id="rId13"/>
    <p:sldId id="939" r:id="rId14"/>
    <p:sldId id="944" r:id="rId15"/>
    <p:sldId id="940" r:id="rId16"/>
    <p:sldId id="941" r:id="rId17"/>
    <p:sldId id="945" r:id="rId18"/>
    <p:sldId id="942" r:id="rId19"/>
    <p:sldId id="946" r:id="rId20"/>
    <p:sldId id="947" r:id="rId21"/>
    <p:sldId id="948" r:id="rId22"/>
  </p:sldIdLst>
  <p:sldSz cx="9144000" cy="5143500"/>
  <p:notesSz cx="6858000" cy="9144000"/>
  <p:custDataLst>
    <p:tags r:id="rId26"/>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rgbClr val="0066FF"/>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userDrawn="1">
          <p15:clr>
            <a:srgbClr val="A4A3A4"/>
          </p15:clr>
        </p15:guide>
        <p15:guide id="2" pos="2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99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1620"/>
        <p:guide pos="286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98.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1053" y="-8775"/>
            <a:ext cx="9145884" cy="5244871"/>
            <a:chOff x="4049" y="26519"/>
            <a:chExt cx="12194512" cy="6993161"/>
          </a:xfrm>
        </p:grpSpPr>
        <p:pic>
          <p:nvPicPr>
            <p:cNvPr id="23" name="图片 22"/>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a:fillRect/>
            </a:stretch>
          </p:blipFill>
          <p:spPr>
            <a:xfrm>
              <a:off x="6561" y="3618316"/>
              <a:ext cx="12192000" cy="3401364"/>
            </a:xfrm>
            <a:prstGeom prst="rect">
              <a:avLst/>
            </a:prstGeom>
          </p:spPr>
        </p:pic>
        <p:sp>
          <p:nvSpPr>
            <p:cNvPr id="24" name="矩形 23"/>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p>
          </p:txBody>
        </p:sp>
      </p:grpSp>
      <p:pic>
        <p:nvPicPr>
          <p:cNvPr id="14" name="图片 13"/>
          <p:cNvPicPr>
            <a:picLocks noChangeAspect="1"/>
          </p:cNvPicPr>
          <p:nvPr userDrawn="1"/>
        </p:nvPicPr>
        <p:blipFill>
          <a:blip r:embed="rId3"/>
          <a:stretch>
            <a:fillRect/>
          </a:stretch>
        </p:blipFill>
        <p:spPr>
          <a:xfrm>
            <a:off x="7730955" y="266255"/>
            <a:ext cx="1166133" cy="265460"/>
          </a:xfrm>
          <a:prstGeom prst="rect">
            <a:avLst/>
          </a:prstGeom>
        </p:spPr>
      </p:pic>
      <p:sp>
        <p:nvSpPr>
          <p:cNvPr id="16" name="任意多边形 20"/>
          <p:cNvSpPr/>
          <p:nvPr userDrawn="1"/>
        </p:nvSpPr>
        <p:spPr>
          <a:xfrm flipV="1">
            <a:off x="242945" y="262923"/>
            <a:ext cx="1040092" cy="324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sz="1350"/>
          </a:p>
        </p:txBody>
      </p:sp>
      <p:sp>
        <p:nvSpPr>
          <p:cNvPr id="17" name="椭圆 16"/>
          <p:cNvSpPr/>
          <p:nvPr userDrawn="1"/>
        </p:nvSpPr>
        <p:spPr>
          <a:xfrm>
            <a:off x="8466212" y="4939654"/>
            <a:ext cx="185166" cy="185166"/>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Segoe UI" panose="020B0502040204020203" pitchFamily="34" charset="0"/>
              <a:cs typeface="Segoe UI" panose="020B0502040204020203" pitchFamily="34" charset="0"/>
            </a:endParaRPr>
          </a:p>
        </p:txBody>
      </p:sp>
      <p:sp>
        <p:nvSpPr>
          <p:cNvPr id="18" name="矩形 17"/>
          <p:cNvSpPr/>
          <p:nvPr userDrawn="1"/>
        </p:nvSpPr>
        <p:spPr>
          <a:xfrm>
            <a:off x="6589" y="5017110"/>
            <a:ext cx="9135428" cy="127102"/>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p>
        </p:txBody>
      </p:sp>
      <p:sp>
        <p:nvSpPr>
          <p:cNvPr id="19" name="矩形 18"/>
          <p:cNvSpPr/>
          <p:nvPr userDrawn="1"/>
        </p:nvSpPr>
        <p:spPr>
          <a:xfrm>
            <a:off x="-2936" y="5017110"/>
            <a:ext cx="569415" cy="127102"/>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20" name="灯片编号占位符 3"/>
          <p:cNvSpPr txBox="1"/>
          <p:nvPr userDrawn="1"/>
        </p:nvSpPr>
        <p:spPr>
          <a:xfrm>
            <a:off x="8449272" y="4935416"/>
            <a:ext cx="219046" cy="212360"/>
          </a:xfrm>
          <a:prstGeom prst="rect">
            <a:avLst/>
          </a:prstGeom>
        </p:spPr>
        <p:txBody>
          <a:bodyPr vert="horz" wrap="square" lIns="0" tIns="0" rIns="0" bIns="0" rtlCol="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dirty="0">
              <a:solidFill>
                <a:schemeClr val="bg1"/>
              </a:solidFill>
              <a:latin typeface="微软雅黑" panose="020B0503020204020204" charset="-122"/>
              <a:ea typeface="微软雅黑" panose="020B0503020204020204" charset="-122"/>
              <a:cs typeface="Segoe UI" panose="020B0502040204020203" pitchFamily="34" charset="0"/>
            </a:endParaRPr>
          </a:p>
        </p:txBody>
      </p:sp>
      <p:sp>
        <p:nvSpPr>
          <p:cNvPr id="2" name="标题 1"/>
          <p:cNvSpPr>
            <a:spLocks noGrp="1"/>
          </p:cNvSpPr>
          <p:nvPr>
            <p:ph type="title"/>
          </p:nvPr>
        </p:nvSpPr>
        <p:spPr>
          <a:xfrm>
            <a:off x="365867" y="193211"/>
            <a:ext cx="7886700" cy="463231"/>
          </a:xfrm>
        </p:spPr>
        <p:txBody>
          <a:bodyPr>
            <a:normAutofit/>
          </a:bodyPr>
          <a:lstStyle>
            <a:lvl1pPr>
              <a:defRPr sz="2100" b="1">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7" name="灯片编号占位符 3"/>
          <p:cNvSpPr txBox="1"/>
          <p:nvPr userDrawn="1"/>
        </p:nvSpPr>
        <p:spPr>
          <a:xfrm>
            <a:off x="8451256" y="4942424"/>
            <a:ext cx="219046" cy="212360"/>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z="900" smtClean="0">
                <a:solidFill>
                  <a:schemeClr val="bg1"/>
                </a:solidFill>
                <a:latin typeface="微软雅黑" panose="020B0503020204020204" charset="-122"/>
                <a:ea typeface="微软雅黑" panose="020B0503020204020204" charset="-122"/>
                <a:cs typeface="Segoe UI" panose="020B0502040204020203" pitchFamily="34" charset="0"/>
              </a:rPr>
            </a:fld>
            <a:endParaRPr lang="zh-CN" altLang="en-US" sz="900" dirty="0">
              <a:solidFill>
                <a:schemeClr val="bg1"/>
              </a:solidFill>
              <a:latin typeface="微软雅黑" panose="020B0503020204020204" charset="-122"/>
              <a:ea typeface="微软雅黑" panose="020B0503020204020204" charset="-122"/>
              <a:cs typeface="Segoe UI" panose="020B0502040204020203" pitchFamily="34" charset="0"/>
            </a:endParaRPr>
          </a:p>
        </p:txBody>
      </p:sp>
      <p:sp>
        <p:nvSpPr>
          <p:cNvPr id="13" name="内容占位符 2"/>
          <p:cNvSpPr>
            <a:spLocks noGrp="1"/>
          </p:cNvSpPr>
          <p:nvPr>
            <p:ph idx="1"/>
          </p:nvPr>
        </p:nvSpPr>
        <p:spPr>
          <a:xfrm>
            <a:off x="365867" y="707073"/>
            <a:ext cx="8531222" cy="4227768"/>
          </a:xfrm>
          <a:prstGeom prst="rect">
            <a:avLst/>
          </a:prstGeom>
        </p:spPr>
        <p:txBody>
          <a:bodyPr/>
          <a:lstStyle>
            <a:lvl1pPr marL="257175" indent="-257175">
              <a:lnSpc>
                <a:spcPct val="150000"/>
              </a:lnSpc>
              <a:buClr>
                <a:srgbClr val="FFC000"/>
              </a:buClr>
              <a:buFont typeface="Wingdings" panose="05000000000000000000" pitchFamily="2" charset="2"/>
              <a:buChar char="n"/>
              <a:defRPr sz="1950">
                <a:latin typeface="微软雅黑" panose="020B0503020204020204" charset="-122"/>
                <a:ea typeface="微软雅黑" panose="020B0503020204020204" charset="-122"/>
              </a:defRPr>
            </a:lvl1pPr>
            <a:lvl2pPr marL="609600" indent="-266700">
              <a:lnSpc>
                <a:spcPct val="150000"/>
              </a:lnSpc>
              <a:buClr>
                <a:srgbClr val="FFC000"/>
              </a:buClr>
              <a:buFont typeface="Wingdings" panose="05000000000000000000" pitchFamily="2" charset="2"/>
              <a:buChar char="p"/>
              <a:defRPr sz="1800">
                <a:solidFill>
                  <a:srgbClr val="0E7C7F"/>
                </a:solidFill>
                <a:latin typeface="微软雅黑" panose="020B0503020204020204" charset="-122"/>
                <a:ea typeface="微软雅黑" panose="020B0503020204020204" charset="-122"/>
              </a:defRPr>
            </a:lvl2pPr>
            <a:lvl3pPr marL="857250" indent="-171450">
              <a:lnSpc>
                <a:spcPct val="150000"/>
              </a:lnSpc>
              <a:buClr>
                <a:srgbClr val="FFC000"/>
              </a:buClr>
              <a:buFont typeface="Wingdings" panose="05000000000000000000" pitchFamily="2" charset="2"/>
              <a:buChar char="u"/>
              <a:defRPr sz="1650">
                <a:latin typeface="微软雅黑" panose="020B0503020204020204" charset="-122"/>
                <a:ea typeface="微软雅黑" panose="020B0503020204020204" charset="-122"/>
              </a:defRPr>
            </a:lvl3pPr>
            <a:lvl4pPr>
              <a:lnSpc>
                <a:spcPct val="150000"/>
              </a:lnSpc>
              <a:defRPr sz="1200">
                <a:latin typeface="微软雅黑" panose="020B0503020204020204" charset="-122"/>
                <a:ea typeface="微软雅黑" panose="020B0503020204020204" charset="-122"/>
              </a:defRPr>
            </a:lvl4pPr>
            <a:lvl5pPr>
              <a:lnSpc>
                <a:spcPct val="150000"/>
              </a:lnSpc>
              <a:defRPr sz="12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微软雅黑" panose="020B0503020204020204" charset="-122"/>
                <a:ea typeface="微软雅黑" panose="020B050302020402020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微软雅黑" panose="020B0503020204020204" charset="-122"/>
                <a:ea typeface="微软雅黑" panose="020B050302020402020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685800" rtl="0" eaLnBrk="1" latinLnBrk="0" hangingPunct="1">
        <a:lnSpc>
          <a:spcPct val="90000"/>
        </a:lnSpc>
        <a:spcBef>
          <a:spcPct val="0"/>
        </a:spcBef>
        <a:buNone/>
        <a:defRPr sz="3300" kern="1200">
          <a:solidFill>
            <a:schemeClr val="tx1"/>
          </a:solidFill>
          <a:latin typeface="微软雅黑" panose="020B0503020204020204" charset="-122"/>
          <a:ea typeface="微软雅黑" panose="020B050302020402020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微软雅黑" panose="020B0503020204020204" charset="-122"/>
          <a:ea typeface="微软雅黑" panose="020B050302020402020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软雅黑" panose="020B0503020204020204" charset="-122"/>
          <a:ea typeface="微软雅黑" panose="020B050302020402020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charset="-122"/>
          <a:ea typeface="微软雅黑" panose="020B050302020402020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6.png"/><Relationship Id="rId2" Type="http://schemas.openxmlformats.org/officeDocument/2006/relationships/tags" Target="../tags/tag71.xml"/><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tags" Target="../tags/tag7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tags" Target="../tags/tag84.xml"/><Relationship Id="rId1" Type="http://schemas.openxmlformats.org/officeDocument/2006/relationships/tags" Target="../tags/tag83.xml"/></Relationships>
</file>

<file path=ppt/slides/_rels/slide1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89.xml"/><Relationship Id="rId7" Type="http://schemas.openxmlformats.org/officeDocument/2006/relationships/image" Target="../media/image11.png"/><Relationship Id="rId6" Type="http://schemas.openxmlformats.org/officeDocument/2006/relationships/tags" Target="../tags/tag88.xml"/><Relationship Id="rId5" Type="http://schemas.openxmlformats.org/officeDocument/2006/relationships/image" Target="../media/image10.png"/><Relationship Id="rId4" Type="http://schemas.openxmlformats.org/officeDocument/2006/relationships/tags" Target="../tags/tag87.xml"/><Relationship Id="rId3" Type="http://schemas.openxmlformats.org/officeDocument/2006/relationships/image" Target="../media/image9.png"/><Relationship Id="rId22" Type="http://schemas.openxmlformats.org/officeDocument/2006/relationships/vmlDrawing" Target="../drawings/vmlDrawing1.vml"/><Relationship Id="rId21" Type="http://schemas.openxmlformats.org/officeDocument/2006/relationships/slideLayout" Target="../slideLayouts/slideLayout2.xml"/><Relationship Id="rId20" Type="http://schemas.openxmlformats.org/officeDocument/2006/relationships/image" Target="../media/image16.wmf"/><Relationship Id="rId2" Type="http://schemas.openxmlformats.org/officeDocument/2006/relationships/tags" Target="../tags/tag86.xml"/><Relationship Id="rId19" Type="http://schemas.openxmlformats.org/officeDocument/2006/relationships/oleObject" Target="../embeddings/oleObject3.bin"/><Relationship Id="rId18" Type="http://schemas.openxmlformats.org/officeDocument/2006/relationships/tags" Target="../tags/tag93.xml"/><Relationship Id="rId17" Type="http://schemas.openxmlformats.org/officeDocument/2006/relationships/image" Target="../media/image15.wmf"/><Relationship Id="rId16" Type="http://schemas.openxmlformats.org/officeDocument/2006/relationships/oleObject" Target="../embeddings/oleObject2.bin"/><Relationship Id="rId15" Type="http://schemas.openxmlformats.org/officeDocument/2006/relationships/tags" Target="../tags/tag92.xml"/><Relationship Id="rId14" Type="http://schemas.openxmlformats.org/officeDocument/2006/relationships/image" Target="../media/image14.wmf"/><Relationship Id="rId13" Type="http://schemas.openxmlformats.org/officeDocument/2006/relationships/oleObject" Target="../embeddings/oleObject1.bin"/><Relationship Id="rId12" Type="http://schemas.openxmlformats.org/officeDocument/2006/relationships/tags" Target="../tags/tag91.xml"/><Relationship Id="rId11" Type="http://schemas.openxmlformats.org/officeDocument/2006/relationships/image" Target="../media/image13.png"/><Relationship Id="rId10" Type="http://schemas.openxmlformats.org/officeDocument/2006/relationships/tags" Target="../tags/tag90.xml"/><Relationship Id="rId1" Type="http://schemas.openxmlformats.org/officeDocument/2006/relationships/tags" Target="../tags/tag8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tags" Target="../tags/tag5.xml"/><Relationship Id="rId3" Type="http://schemas.openxmlformats.org/officeDocument/2006/relationships/image" Target="../media/image3.png"/><Relationship Id="rId2" Type="http://schemas.openxmlformats.org/officeDocument/2006/relationships/tags" Target="../tags/tag4.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7" Type="http://schemas.openxmlformats.org/officeDocument/2006/relationships/slideLayout" Target="../slideLayouts/slideLayout2.xml"/><Relationship Id="rId46" Type="http://schemas.openxmlformats.org/officeDocument/2006/relationships/tags" Target="../tags/tag62.xml"/><Relationship Id="rId45" Type="http://schemas.openxmlformats.org/officeDocument/2006/relationships/tags" Target="../tags/tag61.xml"/><Relationship Id="rId44" Type="http://schemas.openxmlformats.org/officeDocument/2006/relationships/tags" Target="../tags/tag60.xml"/><Relationship Id="rId43" Type="http://schemas.openxmlformats.org/officeDocument/2006/relationships/tags" Target="../tags/tag59.xml"/><Relationship Id="rId42" Type="http://schemas.openxmlformats.org/officeDocument/2006/relationships/tags" Target="../tags/tag58.xml"/><Relationship Id="rId41" Type="http://schemas.openxmlformats.org/officeDocument/2006/relationships/tags" Target="../tags/tag57.xml"/><Relationship Id="rId40" Type="http://schemas.openxmlformats.org/officeDocument/2006/relationships/tags" Target="../tags/tag56.xml"/><Relationship Id="rId4" Type="http://schemas.openxmlformats.org/officeDocument/2006/relationships/tags" Target="../tags/tag20.xml"/><Relationship Id="rId39" Type="http://schemas.openxmlformats.org/officeDocument/2006/relationships/tags" Target="../tags/tag55.xml"/><Relationship Id="rId38" Type="http://schemas.openxmlformats.org/officeDocument/2006/relationships/tags" Target="../tags/tag54.xml"/><Relationship Id="rId37" Type="http://schemas.openxmlformats.org/officeDocument/2006/relationships/tags" Target="../tags/tag53.xml"/><Relationship Id="rId36" Type="http://schemas.openxmlformats.org/officeDocument/2006/relationships/tags" Target="../tags/tag52.xml"/><Relationship Id="rId35" Type="http://schemas.openxmlformats.org/officeDocument/2006/relationships/tags" Target="../tags/tag51.xml"/><Relationship Id="rId34" Type="http://schemas.openxmlformats.org/officeDocument/2006/relationships/tags" Target="../tags/tag50.xml"/><Relationship Id="rId33" Type="http://schemas.openxmlformats.org/officeDocument/2006/relationships/tags" Target="../tags/tag49.xml"/><Relationship Id="rId32" Type="http://schemas.openxmlformats.org/officeDocument/2006/relationships/tags" Target="../tags/tag48.xml"/><Relationship Id="rId31" Type="http://schemas.openxmlformats.org/officeDocument/2006/relationships/tags" Target="../tags/tag47.xml"/><Relationship Id="rId30" Type="http://schemas.openxmlformats.org/officeDocument/2006/relationships/tags" Target="../tags/tag46.xml"/><Relationship Id="rId3" Type="http://schemas.openxmlformats.org/officeDocument/2006/relationships/tags" Target="../tags/tag19.xml"/><Relationship Id="rId29" Type="http://schemas.openxmlformats.org/officeDocument/2006/relationships/tags" Target="../tags/tag45.xml"/><Relationship Id="rId28" Type="http://schemas.openxmlformats.org/officeDocument/2006/relationships/tags" Target="../tags/tag44.xml"/><Relationship Id="rId27" Type="http://schemas.openxmlformats.org/officeDocument/2006/relationships/tags" Target="../tags/tag43.xml"/><Relationship Id="rId26" Type="http://schemas.openxmlformats.org/officeDocument/2006/relationships/tags" Target="../tags/tag42.xml"/><Relationship Id="rId25" Type="http://schemas.openxmlformats.org/officeDocument/2006/relationships/tags" Target="../tags/tag41.xml"/><Relationship Id="rId24" Type="http://schemas.openxmlformats.org/officeDocument/2006/relationships/tags" Target="../tags/tag40.xml"/><Relationship Id="rId23" Type="http://schemas.openxmlformats.org/officeDocument/2006/relationships/tags" Target="../tags/tag39.xml"/><Relationship Id="rId22" Type="http://schemas.openxmlformats.org/officeDocument/2006/relationships/tags" Target="../tags/tag38.xml"/><Relationship Id="rId21" Type="http://schemas.openxmlformats.org/officeDocument/2006/relationships/tags" Target="../tags/tag37.xml"/><Relationship Id="rId20" Type="http://schemas.openxmlformats.org/officeDocument/2006/relationships/tags" Target="../tags/tag36.xml"/><Relationship Id="rId2" Type="http://schemas.openxmlformats.org/officeDocument/2006/relationships/tags" Target="../tags/tag18.xml"/><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rgbClr val="97C8E1">
                <a:alpha val="50000"/>
              </a:srgbClr>
            </a:gs>
            <a:gs pos="0">
              <a:srgbClr val="BADAEB"/>
            </a:gs>
            <a:gs pos="100000">
              <a:srgbClr val="74B5D6"/>
            </a:gs>
          </a:gsLst>
          <a:lin ang="0" scaled="1"/>
        </a:gradFill>
        <a:effectLst/>
      </p:bgPr>
    </p:bg>
    <p:spTree>
      <p:nvGrpSpPr>
        <p:cNvPr id="1" name=""/>
        <p:cNvGrpSpPr/>
        <p:nvPr/>
      </p:nvGrpSpPr>
      <p:grpSpPr>
        <a:xfrm>
          <a:off x="0" y="0"/>
          <a:ext cx="0" cy="0"/>
          <a:chOff x="0" y="0"/>
          <a:chExt cx="0" cy="0"/>
        </a:xfrm>
      </p:grpSpPr>
      <p:sp>
        <p:nvSpPr>
          <p:cNvPr id="6145" name="矩形 3073"/>
          <p:cNvSpPr/>
          <p:nvPr>
            <p:custDataLst>
              <p:tags r:id="rId1"/>
            </p:custDataLst>
          </p:nvPr>
        </p:nvSpPr>
        <p:spPr>
          <a:xfrm>
            <a:off x="1403350" y="1023620"/>
            <a:ext cx="6276975" cy="1027113"/>
          </a:xfrm>
          <a:prstGeom prst="rect">
            <a:avLst/>
          </a:prstGeom>
          <a:noFill/>
          <a:ln w="9525">
            <a:noFill/>
          </a:ln>
        </p:spPr>
        <p:txBody>
          <a:bodyPr lIns="71846" tIns="35923" rIns="71846" bIns="35923" anchor="b" anchorCtr="0"/>
          <a:p>
            <a:pPr algn="ctr">
              <a:lnSpc>
                <a:spcPct val="115000"/>
              </a:lnSpc>
              <a:spcBef>
                <a:spcPct val="10000"/>
              </a:spcBef>
            </a:pPr>
            <a:r>
              <a:rPr lang="zh-CN" altLang="en-US" sz="4500" b="1" dirty="0">
                <a:solidFill>
                  <a:schemeClr val="tx1"/>
                </a:solidFill>
                <a:latin typeface="Arial" panose="020B0604020202020204" pitchFamily="34" charset="0"/>
                <a:ea typeface="宋体" panose="02010600030101010101" pitchFamily="2" charset="-122"/>
              </a:rPr>
              <a:t>接口技术</a:t>
            </a:r>
            <a:endParaRPr lang="zh-CN" altLang="en-US" sz="4500" b="1" dirty="0">
              <a:solidFill>
                <a:schemeClr val="tx1"/>
              </a:solidFill>
              <a:latin typeface="Arial" panose="020B0604020202020204" pitchFamily="34" charset="0"/>
              <a:ea typeface="宋体" panose="02010600030101010101" pitchFamily="2" charset="-122"/>
            </a:endParaRPr>
          </a:p>
        </p:txBody>
      </p:sp>
      <p:sp>
        <p:nvSpPr>
          <p:cNvPr id="6147" name="矩形 3075"/>
          <p:cNvSpPr/>
          <p:nvPr>
            <p:custDataLst>
              <p:tags r:id="rId2"/>
            </p:custDataLst>
          </p:nvPr>
        </p:nvSpPr>
        <p:spPr>
          <a:xfrm>
            <a:off x="2496820" y="3364230"/>
            <a:ext cx="4089400" cy="1457325"/>
          </a:xfrm>
          <a:prstGeom prst="rect">
            <a:avLst/>
          </a:prstGeom>
          <a:noFill/>
          <a:ln w="9525">
            <a:noFill/>
          </a:ln>
        </p:spPr>
        <p:txBody>
          <a:bodyPr lIns="71846" tIns="35923" rIns="71846" bIns="35923" anchor="b" anchorCtr="0"/>
          <a:p>
            <a:pPr algn="ctr">
              <a:lnSpc>
                <a:spcPct val="115000"/>
              </a:lnSpc>
              <a:spcBef>
                <a:spcPct val="10000"/>
              </a:spcBef>
            </a:pPr>
            <a:r>
              <a:rPr lang="zh-CN" altLang="en-US" b="1" dirty="0">
                <a:gradFill>
                  <a:gsLst>
                    <a:gs pos="0">
                      <a:srgbClr val="012D86"/>
                    </a:gs>
                    <a:gs pos="100000">
                      <a:srgbClr val="0E2557"/>
                    </a:gs>
                  </a:gsLst>
                  <a:lin scaled="0"/>
                </a:gradFill>
                <a:latin typeface="Arial" panose="020B0604020202020204" pitchFamily="34" charset="0"/>
                <a:ea typeface="宋体" panose="02010600030101010101" pitchFamily="2" charset="-122"/>
              </a:rPr>
              <a:t>主讲：胡迪青</a:t>
            </a:r>
            <a:endParaRPr lang="en-US" altLang="zh-CN"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a:p>
            <a:pPr algn="ctr">
              <a:lnSpc>
                <a:spcPct val="115000"/>
              </a:lnSpc>
              <a:spcBef>
                <a:spcPct val="10000"/>
              </a:spcBef>
            </a:pPr>
            <a:endPar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a:p>
            <a:pPr>
              <a:lnSpc>
                <a:spcPct val="115000"/>
              </a:lnSpc>
              <a:spcBef>
                <a:spcPct val="10000"/>
              </a:spcBef>
            </a:pPr>
            <a:r>
              <a:rPr lang="fr-FR"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Email</a:t>
            </a:r>
            <a:r>
              <a:rPr lang="zh-CN" altLang="fr-FR"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a:t>
            </a:r>
            <a:r>
              <a:rPr lang="fr-FR"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sym typeface="Arial" panose="020B0604020202020204" pitchFamily="34" charset="0"/>
              </a:rPr>
              <a:t>hudq024@mail.hust.edu.cn</a:t>
            </a:r>
            <a:endParaRPr lang="fr-FR"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sym typeface="Arial" panose="020B0604020202020204" pitchFamily="34" charset="0"/>
            </a:endParaRPr>
          </a:p>
          <a:p>
            <a:pPr>
              <a:lnSpc>
                <a:spcPct val="115000"/>
              </a:lnSpc>
              <a:spcBef>
                <a:spcPct val="10000"/>
              </a:spcBef>
            </a:pPr>
            <a:r>
              <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QQ</a:t>
            </a:r>
            <a:r>
              <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    </a:t>
            </a:r>
            <a:r>
              <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：121374333</a:t>
            </a:r>
            <a:endPar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a:p>
            <a:pPr>
              <a:lnSpc>
                <a:spcPct val="115000"/>
              </a:lnSpc>
              <a:spcBef>
                <a:spcPct val="10000"/>
              </a:spcBef>
            </a:pPr>
            <a:r>
              <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Tel     </a:t>
            </a:r>
            <a:r>
              <a:rPr lang="zh-CN" altLang="en-US"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a:t>
            </a:r>
            <a:r>
              <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rPr>
              <a:t>15327191496</a:t>
            </a:r>
            <a:endParaRPr lang="en-US" altLang="zh-CN" sz="1800" b="1" dirty="0">
              <a:gradFill>
                <a:gsLst>
                  <a:gs pos="0">
                    <a:srgbClr val="012D86"/>
                  </a:gs>
                  <a:gs pos="100000">
                    <a:srgbClr val="0E2557"/>
                  </a:gs>
                </a:gsLst>
                <a:lin scaled="0"/>
              </a:gradFill>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p>
            <a:r>
              <a:rPr lang="zh-CN" altLang="en-US" dirty="0">
                <a:sym typeface="+mn-ea"/>
              </a:rPr>
              <a:t>课程的性质和特点</a:t>
            </a:r>
            <a:endParaRPr lang="zh-CN" altLang="en-US" dirty="0"/>
          </a:p>
        </p:txBody>
      </p:sp>
      <p:sp>
        <p:nvSpPr>
          <p:cNvPr id="12290" name="矩形 5122"/>
          <p:cNvSpPr/>
          <p:nvPr>
            <p:custDataLst>
              <p:tags r:id="rId2"/>
            </p:custDataLst>
          </p:nvPr>
        </p:nvSpPr>
        <p:spPr>
          <a:xfrm>
            <a:off x="1400175" y="946150"/>
            <a:ext cx="6343650" cy="3889375"/>
          </a:xfrm>
          <a:prstGeom prst="rect">
            <a:avLst/>
          </a:prstGeom>
          <a:noFill/>
          <a:ln w="9525">
            <a:noFill/>
          </a:ln>
        </p:spPr>
        <p:txBody>
          <a:bodyPr lIns="71846" tIns="35923" rIns="71846" bIns="35923" anchor="t"/>
          <a:p>
            <a:pPr marL="492125" indent="-492125" algn="just" defTabSz="958850" fontAlgn="base">
              <a:lnSpc>
                <a:spcPct val="180000"/>
              </a:lnSpc>
              <a:buClr>
                <a:srgbClr val="FF0000"/>
              </a:buClr>
              <a:buSzPct val="80000"/>
              <a:buFont typeface="Wingdings" panose="05000000000000000000" pitchFamily="2" charset="2"/>
              <a:buChar char="q"/>
            </a:pPr>
            <a:r>
              <a:rPr lang="zh-CN" altLang="en-US" sz="2000" b="1" strike="noStrike" noProof="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课程性质：</a:t>
            </a:r>
            <a:r>
              <a:rPr lang="en-US" altLang="zh-CN" sz="2000" b="1" strike="noStrike" noProof="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zh-CN" altLang="en-US"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计算机本科选修课程</a:t>
            </a:r>
            <a:endParaRPr lang="zh-CN" altLang="en-US" sz="2000" b="1" strike="noStrike" noProof="1" dirty="0">
              <a:solidFill>
                <a:schemeClr val="accent2"/>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492125" indent="-492125" algn="just" defTabSz="958850" fontAlgn="base">
              <a:lnSpc>
                <a:spcPct val="180000"/>
              </a:lnSpc>
              <a:buClr>
                <a:srgbClr val="FF0000"/>
              </a:buClr>
              <a:buSzPct val="80000"/>
              <a:buFont typeface="Wingdings" panose="05000000000000000000" pitchFamily="2" charset="2"/>
              <a:buChar char="q"/>
            </a:pPr>
            <a:r>
              <a:rPr lang="zh-CN" altLang="en-US" sz="2000" b="1" strike="noStrike" noProof="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课程的特点：</a:t>
            </a:r>
            <a:r>
              <a:rPr lang="en-US" altLang="zh-CN" sz="2000" b="1" strike="noStrike" noProof="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zh-CN" altLang="en-US"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偏重硬件，软硬结合，强调实践</a:t>
            </a:r>
            <a:endParaRPr lang="zh-CN" altLang="en-US" sz="2000" b="1" strike="noStrike" noProof="1" dirty="0">
              <a:solidFill>
                <a:schemeClr val="accent2"/>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492125" indent="-492125" algn="just" defTabSz="958850" fontAlgn="base">
              <a:lnSpc>
                <a:spcPct val="180000"/>
              </a:lnSpc>
              <a:buClr>
                <a:srgbClr val="FF0000"/>
              </a:buClr>
              <a:buSzPct val="80000"/>
              <a:buFont typeface="Wingdings" panose="05000000000000000000" pitchFamily="2" charset="2"/>
              <a:buChar char="q"/>
            </a:pPr>
            <a:r>
              <a:rPr lang="zh-CN" altLang="en-US" sz="2000" b="1" strike="noStrike" noProof="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基础要求：</a:t>
            </a:r>
            <a:r>
              <a:rPr lang="en-US" altLang="zh-CN" sz="2000" b="1" strike="noStrike" noProof="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zh-CN" altLang="en-US"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数字逻辑电路、</a:t>
            </a:r>
            <a:r>
              <a:rPr lang="zh-CN" altLang="en-US"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计算机组成原理</a:t>
            </a:r>
            <a:endParaRPr lang="zh-CN" altLang="en-US"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just" defTabSz="958850" fontAlgn="base">
              <a:lnSpc>
                <a:spcPct val="180000"/>
              </a:lnSpc>
              <a:buClr>
                <a:srgbClr val="FF0000"/>
              </a:buClr>
              <a:buSzPct val="80000"/>
            </a:pPr>
            <a:r>
              <a:rPr lang="zh-CN" altLang="en-US"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en-US" altLang="zh-CN"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zh-CN" altLang="en-US"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Verilog语言</a:t>
            </a:r>
            <a:r>
              <a:rPr lang="zh-CN" altLang="en-US"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、汇编语言、C语言</a:t>
            </a:r>
            <a:endParaRPr lang="zh-CN" altLang="en-US"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just" defTabSz="958850" fontAlgn="base">
              <a:lnSpc>
                <a:spcPct val="180000"/>
              </a:lnSpc>
              <a:buClr>
                <a:srgbClr val="FF0000"/>
              </a:buClr>
              <a:buSzPct val="80000"/>
            </a:pPr>
            <a:r>
              <a:rPr lang="zh-CN" altLang="en-US"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en-US" altLang="zh-CN"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zh-CN" altLang="en-US"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操作系统等</a:t>
            </a:r>
            <a:endParaRPr lang="zh-CN" altLang="en-US" sz="2000" b="1" strike="noStrike" noProof="1" dirty="0">
              <a:solidFill>
                <a:schemeClr val="accent2"/>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492125" indent="-492125" algn="just" defTabSz="958850" fontAlgn="base">
              <a:lnSpc>
                <a:spcPct val="180000"/>
              </a:lnSpc>
              <a:buClr>
                <a:srgbClr val="FF0000"/>
              </a:buClr>
              <a:buSzPct val="80000"/>
              <a:buFont typeface="Wingdings" panose="05000000000000000000" pitchFamily="2" charset="2"/>
              <a:buChar char="q"/>
            </a:pPr>
            <a:r>
              <a:rPr lang="zh-CN" altLang="en-US" sz="2000" b="1" strike="noStrike" noProof="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后续课程：</a:t>
            </a:r>
            <a:r>
              <a:rPr lang="en-US" altLang="zh-CN" sz="2000" b="1" strike="noStrike" noProof="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zh-CN" altLang="en-US" sz="1800" b="1" strike="noStrike" noProof="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计算机系统能力培养综合实践</a:t>
            </a:r>
            <a:endParaRPr lang="en-US" altLang="zh-CN" sz="2000" b="1" strike="noStrike" noProof="1" dirty="0">
              <a:solidFill>
                <a:schemeClr val="accent2"/>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p>
            <a:r>
              <a:rPr lang="zh-CN" altLang="en-US" dirty="0">
                <a:sym typeface="+mn-ea"/>
              </a:rPr>
              <a:t>课程的性质和特点</a:t>
            </a:r>
            <a:endParaRPr lang="zh-CN" altLang="en-US" dirty="0"/>
          </a:p>
        </p:txBody>
      </p:sp>
      <p:sp>
        <p:nvSpPr>
          <p:cNvPr id="14338" name="矩形 45"/>
          <p:cNvSpPr/>
          <p:nvPr>
            <p:custDataLst>
              <p:tags r:id="rId2"/>
            </p:custDataLst>
          </p:nvPr>
        </p:nvSpPr>
        <p:spPr>
          <a:xfrm>
            <a:off x="1884363" y="1081088"/>
            <a:ext cx="5375275" cy="2515235"/>
          </a:xfrm>
          <a:prstGeom prst="rect">
            <a:avLst/>
          </a:prstGeom>
          <a:noFill/>
          <a:ln w="9525">
            <a:noFill/>
          </a:ln>
        </p:spPr>
        <p:txBody>
          <a:bodyPr wrap="square" anchor="t" anchorCtr="0">
            <a:spAutoFit/>
          </a:bodyPr>
          <a:p>
            <a:pPr>
              <a:lnSpc>
                <a:spcPct val="250000"/>
              </a:lnSpc>
            </a:pPr>
            <a:r>
              <a:rPr lang="zh-CN" altLang="en-US" sz="2100" b="1" dirty="0">
                <a:solidFill>
                  <a:schemeClr val="tx1"/>
                </a:solidFill>
                <a:latin typeface="微软雅黑" panose="020B0503020204020204" charset="-122"/>
                <a:ea typeface="微软雅黑" panose="020B0503020204020204" charset="-122"/>
              </a:rPr>
              <a:t>教学内容：</a:t>
            </a:r>
            <a:r>
              <a:rPr lang="zh-CN" altLang="en-US" sz="21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82系列 → </a:t>
            </a:r>
            <a:r>
              <a:rPr lang="en-US" altLang="zh-CN" sz="21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 </a:t>
            </a:r>
            <a:r>
              <a:rPr lang="zh-CN" altLang="en-US" sz="21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现代接口模块</a:t>
            </a:r>
            <a:endParaRPr lang="en-US" altLang="zh-CN" sz="2100" b="1" dirty="0">
              <a:solidFill>
                <a:schemeClr val="tx1"/>
              </a:solidFill>
              <a:latin typeface="微软雅黑" panose="020B0503020204020204" charset="-122"/>
              <a:ea typeface="微软雅黑" panose="020B0503020204020204" charset="-122"/>
            </a:endParaRPr>
          </a:p>
          <a:p>
            <a:pPr>
              <a:lnSpc>
                <a:spcPct val="250000"/>
              </a:lnSpc>
            </a:pPr>
            <a:r>
              <a:rPr lang="zh-CN" altLang="en-US" sz="2100" b="1" dirty="0">
                <a:solidFill>
                  <a:schemeClr val="tx1"/>
                </a:solidFill>
                <a:latin typeface="微软雅黑" panose="020B0503020204020204" charset="-122"/>
                <a:ea typeface="微软雅黑" panose="020B0503020204020204" charset="-122"/>
              </a:rPr>
              <a:t>实验技术：</a:t>
            </a:r>
            <a:r>
              <a:rPr lang="zh-CN" altLang="en-US" sz="21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SMSIC → </a:t>
            </a:r>
            <a:r>
              <a:rPr lang="en-US" altLang="zh-CN" sz="21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 </a:t>
            </a:r>
            <a:r>
              <a:rPr lang="zh-CN" altLang="en-US" sz="21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FPGA</a:t>
            </a:r>
            <a:endParaRPr lang="en-US" altLang="zh-CN" sz="2100" b="1" dirty="0">
              <a:solidFill>
                <a:schemeClr val="tx1"/>
              </a:solidFill>
              <a:latin typeface="微软雅黑" panose="020B0503020204020204" charset="-122"/>
              <a:ea typeface="微软雅黑" panose="020B0503020204020204" charset="-122"/>
            </a:endParaRPr>
          </a:p>
          <a:p>
            <a:pPr>
              <a:lnSpc>
                <a:spcPct val="250000"/>
              </a:lnSpc>
            </a:pPr>
            <a:r>
              <a:rPr lang="zh-CN" altLang="en-US" sz="2100" b="1" dirty="0">
                <a:solidFill>
                  <a:schemeClr val="tx1"/>
                </a:solidFill>
                <a:latin typeface="微软雅黑" panose="020B0503020204020204" charset="-122"/>
                <a:ea typeface="微软雅黑" panose="020B0503020204020204" charset="-122"/>
              </a:rPr>
              <a:t>能力培养：</a:t>
            </a:r>
            <a:r>
              <a:rPr lang="zh-CN" altLang="en-US" sz="21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偏应用 </a:t>
            </a:r>
            <a:r>
              <a:rPr lang="en-US" altLang="zh-CN" sz="21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 </a:t>
            </a:r>
            <a:r>
              <a:rPr lang="zh-CN" altLang="en-US" sz="21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 </a:t>
            </a:r>
            <a:r>
              <a:rPr lang="en-US" altLang="zh-CN" sz="21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 </a:t>
            </a:r>
            <a:r>
              <a:rPr lang="zh-CN" altLang="en-US" sz="21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设计与系统</a:t>
            </a:r>
            <a:endParaRPr lang="zh-CN" altLang="en-US" sz="2100" b="1" dirty="0">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p>
            <a:r>
              <a:rPr lang="zh-CN" altLang="en-US" dirty="0">
                <a:sym typeface="+mn-ea"/>
              </a:rPr>
              <a:t>课程的性质和特点</a:t>
            </a:r>
            <a:endParaRPr lang="zh-CN" altLang="en-US" dirty="0"/>
          </a:p>
        </p:txBody>
      </p:sp>
      <p:pic>
        <p:nvPicPr>
          <p:cNvPr id="9" name="图片 8"/>
          <p:cNvPicPr>
            <a:picLocks noChangeAspect="1"/>
          </p:cNvPicPr>
          <p:nvPr>
            <p:custDataLst>
              <p:tags r:id="rId2"/>
            </p:custDataLst>
          </p:nvPr>
        </p:nvPicPr>
        <p:blipFill>
          <a:blip r:embed="rId3"/>
          <a:stretch>
            <a:fillRect/>
          </a:stretch>
        </p:blipFill>
        <p:spPr>
          <a:xfrm>
            <a:off x="1295302" y="1088098"/>
            <a:ext cx="2894961" cy="2336685"/>
          </a:xfrm>
          <a:prstGeom prst="roundRect">
            <a:avLst>
              <a:gd name="adj" fmla="val 8594"/>
            </a:avLst>
          </a:prstGeom>
          <a:solidFill>
            <a:srgbClr val="FFFFFF">
              <a:shade val="85000"/>
            </a:srgbClr>
          </a:solidFill>
          <a:ln>
            <a:noFill/>
          </a:ln>
          <a:effectLst>
            <a:reflection blurRad="12700" stA="30000" endPos="15000" dist="38100" dir="5400000" sy="-100000" algn="bl" rotWithShape="0"/>
          </a:effectLst>
        </p:spPr>
      </p:pic>
      <p:grpSp>
        <p:nvGrpSpPr>
          <p:cNvPr id="15363" name="组合 5"/>
          <p:cNvGrpSpPr/>
          <p:nvPr/>
        </p:nvGrpSpPr>
        <p:grpSpPr>
          <a:xfrm>
            <a:off x="4608513" y="3815398"/>
            <a:ext cx="3249612" cy="414337"/>
            <a:chOff x="6281927" y="5450962"/>
            <a:chExt cx="4787390" cy="553856"/>
          </a:xfrm>
        </p:grpSpPr>
        <p:sp>
          <p:nvSpPr>
            <p:cNvPr id="22" name="六边形 21"/>
            <p:cNvSpPr/>
            <p:nvPr>
              <p:custDataLst>
                <p:tags r:id="rId4"/>
              </p:custDataLst>
            </p:nvPr>
          </p:nvSpPr>
          <p:spPr>
            <a:xfrm>
              <a:off x="6281927" y="5450962"/>
              <a:ext cx="4745483" cy="553856"/>
            </a:xfrm>
            <a:prstGeom prst="hexagon">
              <a:avLst/>
            </a:prstGeom>
            <a:solidFill>
              <a:srgbClr val="FF6950"/>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dirty="0"/>
            </a:p>
          </p:txBody>
        </p:sp>
        <p:sp>
          <p:nvSpPr>
            <p:cNvPr id="15365" name="标题 2"/>
            <p:cNvSpPr txBox="1"/>
            <p:nvPr>
              <p:custDataLst>
                <p:tags r:id="rId5"/>
              </p:custDataLst>
            </p:nvPr>
          </p:nvSpPr>
          <p:spPr>
            <a:xfrm>
              <a:off x="6320529" y="5450962"/>
              <a:ext cx="4748788" cy="553856"/>
            </a:xfrm>
            <a:prstGeom prst="rect">
              <a:avLst/>
            </a:prstGeom>
            <a:noFill/>
            <a:ln w="9525">
              <a:noFill/>
            </a:ln>
          </p:spPr>
          <p:txBody>
            <a:bodyPr anchor="ctr" anchorCtr="0"/>
            <a:p>
              <a:pPr algn="ctr"/>
              <a:r>
                <a:rPr lang="zh-CN" altLang="en-US" sz="1800" b="1" dirty="0">
                  <a:solidFill>
                    <a:schemeClr val="bg1"/>
                  </a:solidFill>
                  <a:latin typeface="微软雅黑" panose="020B0503020204020204" charset="-122"/>
                  <a:ea typeface="微软雅黑" panose="020B0503020204020204" charset="-122"/>
                </a:rPr>
                <a:t>蓝牙智能小车</a:t>
              </a:r>
              <a:endParaRPr lang="zh-CN" altLang="en-US" sz="1800" b="1" dirty="0">
                <a:solidFill>
                  <a:schemeClr val="bg1"/>
                </a:solidFill>
                <a:latin typeface="微软雅黑" panose="020B0503020204020204" charset="-122"/>
                <a:ea typeface="微软雅黑" panose="020B0503020204020204" charset="-122"/>
              </a:endParaRPr>
            </a:p>
          </p:txBody>
        </p:sp>
      </p:grpSp>
      <p:grpSp>
        <p:nvGrpSpPr>
          <p:cNvPr id="15366" name="组合 4"/>
          <p:cNvGrpSpPr/>
          <p:nvPr/>
        </p:nvGrpSpPr>
        <p:grpSpPr>
          <a:xfrm>
            <a:off x="1295400" y="3815398"/>
            <a:ext cx="2894013" cy="414337"/>
            <a:chOff x="1831339" y="5450962"/>
            <a:chExt cx="3859272" cy="553856"/>
          </a:xfrm>
        </p:grpSpPr>
        <p:sp>
          <p:nvSpPr>
            <p:cNvPr id="2" name="六边形 1"/>
            <p:cNvSpPr/>
            <p:nvPr>
              <p:custDataLst>
                <p:tags r:id="rId6"/>
              </p:custDataLst>
            </p:nvPr>
          </p:nvSpPr>
          <p:spPr>
            <a:xfrm>
              <a:off x="1831339" y="5450962"/>
              <a:ext cx="3859272" cy="553856"/>
            </a:xfrm>
            <a:prstGeom prst="hexagon">
              <a:avLst/>
            </a:prstGeom>
            <a:solidFill>
              <a:srgbClr val="FF6950"/>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dirty="0"/>
            </a:p>
          </p:txBody>
        </p:sp>
        <p:sp>
          <p:nvSpPr>
            <p:cNvPr id="15368" name="标题 2"/>
            <p:cNvSpPr txBox="1"/>
            <p:nvPr>
              <p:custDataLst>
                <p:tags r:id="rId7"/>
              </p:custDataLst>
            </p:nvPr>
          </p:nvSpPr>
          <p:spPr>
            <a:xfrm>
              <a:off x="2378243" y="5450962"/>
              <a:ext cx="2765464" cy="553856"/>
            </a:xfrm>
            <a:prstGeom prst="rect">
              <a:avLst/>
            </a:prstGeom>
            <a:noFill/>
            <a:ln w="9525">
              <a:noFill/>
            </a:ln>
          </p:spPr>
          <p:txBody>
            <a:bodyPr lIns="68591" tIns="34295" rIns="68591" bIns="34295" anchor="ctr" anchorCtr="0"/>
            <a:p>
              <a:pPr algn="ctr"/>
              <a:r>
                <a:rPr lang="zh-CN" altLang="en-US" sz="1800" b="1" dirty="0">
                  <a:solidFill>
                    <a:schemeClr val="bg1"/>
                  </a:solidFill>
                  <a:latin typeface="微软雅黑" panose="020B0503020204020204" charset="-122"/>
                  <a:ea typeface="微软雅黑" panose="020B0503020204020204" charset="-122"/>
                </a:rPr>
                <a:t>简单计算机系统</a:t>
              </a:r>
              <a:endParaRPr lang="zh-CN" altLang="en-US" sz="1800" b="1" dirty="0">
                <a:solidFill>
                  <a:schemeClr val="bg1"/>
                </a:solidFill>
                <a:latin typeface="微软雅黑" panose="020B0503020204020204" charset="-122"/>
                <a:ea typeface="微软雅黑" panose="020B0503020204020204" charset="-122"/>
              </a:endParaRPr>
            </a:p>
          </p:txBody>
        </p:sp>
      </p:grpSp>
      <p:pic>
        <p:nvPicPr>
          <p:cNvPr id="15369" name="图片 5"/>
          <p:cNvPicPr>
            <a:picLocks noChangeAspect="1"/>
          </p:cNvPicPr>
          <p:nvPr>
            <p:custDataLst>
              <p:tags r:id="rId8"/>
            </p:custDataLst>
          </p:nvPr>
        </p:nvPicPr>
        <p:blipFill>
          <a:blip r:embed="rId9"/>
          <a:stretch>
            <a:fillRect/>
          </a:stretch>
        </p:blipFill>
        <p:spPr>
          <a:xfrm>
            <a:off x="4633913" y="1088073"/>
            <a:ext cx="3195637" cy="2336800"/>
          </a:xfrm>
          <a:prstGeom prst="rect">
            <a:avLst/>
          </a:prstGeom>
          <a:noFill/>
          <a:ln w="9525">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p>
            <a:r>
              <a:rPr lang="zh-CN" altLang="en-US" dirty="0"/>
              <a:t>参考资料</a:t>
            </a:r>
            <a:endParaRPr lang="zh-CN" altLang="en-US" dirty="0"/>
          </a:p>
        </p:txBody>
      </p:sp>
      <p:sp>
        <p:nvSpPr>
          <p:cNvPr id="16386" name="矩形 6146"/>
          <p:cNvSpPr/>
          <p:nvPr>
            <p:custDataLst>
              <p:tags r:id="rId2"/>
            </p:custDataLst>
          </p:nvPr>
        </p:nvSpPr>
        <p:spPr>
          <a:xfrm>
            <a:off x="365760" y="843915"/>
            <a:ext cx="8032750" cy="2917825"/>
          </a:xfrm>
          <a:prstGeom prst="rect">
            <a:avLst/>
          </a:prstGeom>
          <a:noFill/>
          <a:ln w="9525">
            <a:noFill/>
          </a:ln>
        </p:spPr>
        <p:txBody>
          <a:bodyPr lIns="71846" tIns="35923" rIns="71846" bIns="35923" anchor="t" anchorCtr="0"/>
          <a:p>
            <a:pPr marL="492125" indent="-492125" algn="just" defTabSz="958850">
              <a:lnSpc>
                <a:spcPct val="20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陈进才等，计算机接口技术，清华大学出版社</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University of California, Berkeley：</a:t>
            </a:r>
            <a:r>
              <a:rPr lang="zh-CN" altLang="en-US" sz="16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EECS150 - Digital Design</a:t>
            </a:r>
            <a:endParaRPr lang="zh-CN" altLang="en-US" sz="1600" b="1" dirty="0">
              <a:solidFill>
                <a:schemeClr val="accent2"/>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University of Texas at Dallas：</a:t>
            </a:r>
            <a:r>
              <a:rPr lang="zh-CN" altLang="en-US" sz="16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EE2310 - Introduction to Digital Systems</a:t>
            </a:r>
            <a:endParaRPr lang="zh-CN" altLang="en-US" sz="1600" b="1" dirty="0">
              <a:solidFill>
                <a:schemeClr val="accent2"/>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Digital Design and Computer Architecture</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RISC-V手册</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RISC-V SweRV EH1编程器参考手册</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en-US" altLang="zh-CN" sz="2000" b="1" dirty="0">
                <a:solidFill>
                  <a:srgbClr val="FF0000"/>
                </a:solidFill>
                <a:latin typeface="微软雅黑" panose="020B0503020204020204" charset="-122"/>
                <a:ea typeface="微软雅黑" panose="020B0503020204020204" charset="-122"/>
                <a:cs typeface="微软雅黑" panose="020B0503020204020204" charset="-122"/>
              </a:rPr>
              <a:t>https://gitee.com/foxtrot024/RVfpga_SoC</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marL="949325" lvl="1" indent="-492125" algn="just" defTabSz="958850">
              <a:lnSpc>
                <a:spcPct val="150000"/>
              </a:lnSpc>
              <a:buClr>
                <a:srgbClr val="FF0000"/>
              </a:buClr>
              <a:buSzPct val="80000"/>
              <a:buFont typeface="Wingdings" panose="05000000000000000000" charset="0"/>
              <a:buChar char="Ø"/>
            </a:pPr>
            <a:endParaRPr lang="zh-CN" altLang="zh-CN" sz="2000" b="1" dirty="0">
              <a:solidFill>
                <a:schemeClr val="accent2"/>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p>
            <a:r>
              <a:rPr lang="zh-CN" altLang="en-US" dirty="0">
                <a:sym typeface="+mn-ea"/>
              </a:rPr>
              <a:t>教学安排（理论课：</a:t>
            </a:r>
            <a:r>
              <a:rPr lang="en-US" altLang="zh-CN" dirty="0">
                <a:sym typeface="+mn-ea"/>
              </a:rPr>
              <a:t>2</a:t>
            </a:r>
            <a:r>
              <a:rPr lang="zh-CN" altLang="en-US" dirty="0">
                <a:sym typeface="+mn-ea"/>
              </a:rPr>
              <a:t>4 / </a:t>
            </a:r>
            <a:r>
              <a:rPr lang="en-US" altLang="zh-CN" dirty="0">
                <a:sym typeface="+mn-ea"/>
              </a:rPr>
              <a:t>48</a:t>
            </a:r>
            <a:r>
              <a:rPr lang="zh-CN" altLang="en-US" dirty="0">
                <a:sym typeface="+mn-ea"/>
              </a:rPr>
              <a:t>学时）</a:t>
            </a:r>
            <a:endParaRPr lang="zh-CN" altLang="en-US" dirty="0"/>
          </a:p>
        </p:txBody>
      </p:sp>
      <p:sp>
        <p:nvSpPr>
          <p:cNvPr id="17410" name="矩形 7170"/>
          <p:cNvSpPr/>
          <p:nvPr>
            <p:custDataLst>
              <p:tags r:id="rId2"/>
            </p:custDataLst>
          </p:nvPr>
        </p:nvSpPr>
        <p:spPr>
          <a:xfrm>
            <a:off x="1416050" y="890270"/>
            <a:ext cx="5734685" cy="3723005"/>
          </a:xfrm>
          <a:prstGeom prst="rect">
            <a:avLst/>
          </a:prstGeom>
          <a:noFill/>
          <a:ln w="9525">
            <a:noFill/>
          </a:ln>
        </p:spPr>
        <p:txBody>
          <a:bodyPr lIns="71846" tIns="35923" rIns="71846" bIns="35923" anchor="t" anchorCtr="0"/>
          <a:p>
            <a:pPr marL="492125" indent="-492125" algn="just" defTabSz="958850">
              <a:lnSpc>
                <a:spcPct val="15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概述</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					2</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RISC-V</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处理器及</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RVfpga_SoC</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系统</a:t>
            </a:r>
            <a:r>
              <a:rPr lang="en-US"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2</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总线技术</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				2</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I/O 端口地址译码技术</a:t>
            </a:r>
            <a:r>
              <a:rPr lang="en-US"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2</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GPIO</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接口</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2</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串行通信接口</a:t>
            </a:r>
            <a:r>
              <a:rPr lang="en-US"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中断技术</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6</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A/D与D/A转换器接口</a:t>
            </a:r>
            <a:r>
              <a:rPr 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2</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DMA传输技术</a:t>
            </a:r>
            <a:r>
              <a:rPr lang="en-US"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2</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150000"/>
              </a:lnSpc>
              <a:buClr>
                <a:srgbClr val="FF0000"/>
              </a:buClr>
              <a:buSzPct val="80000"/>
              <a:buFont typeface="Wingdings" panose="05000000000000000000" pitchFamily="2" charset="2"/>
              <a:buChar char="q"/>
            </a:pP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p>
            <a:r>
              <a:rPr lang="zh-CN" altLang="en-US" dirty="0">
                <a:sym typeface="+mn-ea"/>
              </a:rPr>
              <a:t>教学安排（实验课：</a:t>
            </a:r>
            <a:r>
              <a:rPr lang="en-US" altLang="zh-CN" dirty="0">
                <a:sym typeface="+mn-ea"/>
              </a:rPr>
              <a:t>2</a:t>
            </a:r>
            <a:r>
              <a:rPr lang="zh-CN" altLang="en-US" dirty="0">
                <a:sym typeface="+mn-ea"/>
              </a:rPr>
              <a:t>4 / </a:t>
            </a:r>
            <a:r>
              <a:rPr lang="en-US" altLang="zh-CN" dirty="0">
                <a:sym typeface="+mn-ea"/>
              </a:rPr>
              <a:t>48</a:t>
            </a:r>
            <a:r>
              <a:rPr lang="zh-CN" altLang="en-US" dirty="0">
                <a:sym typeface="+mn-ea"/>
              </a:rPr>
              <a:t>学时）</a:t>
            </a:r>
            <a:endParaRPr lang="zh-CN" altLang="en-US" dirty="0"/>
          </a:p>
        </p:txBody>
      </p:sp>
      <p:sp>
        <p:nvSpPr>
          <p:cNvPr id="18434" name="矩形 7170"/>
          <p:cNvSpPr/>
          <p:nvPr>
            <p:custDataLst>
              <p:tags r:id="rId2"/>
            </p:custDataLst>
          </p:nvPr>
        </p:nvSpPr>
        <p:spPr>
          <a:xfrm>
            <a:off x="1339850" y="932815"/>
            <a:ext cx="6464300" cy="3657600"/>
          </a:xfrm>
          <a:prstGeom prst="rect">
            <a:avLst/>
          </a:prstGeom>
          <a:noFill/>
          <a:ln w="9525">
            <a:noFill/>
          </a:ln>
        </p:spPr>
        <p:txBody>
          <a:bodyPr lIns="71846" tIns="35923" rIns="71846" bIns="35923" anchor="t" anchorCtr="0"/>
          <a:p>
            <a:pPr marL="492125" indent="-492125" algn="just" defTabSz="958850">
              <a:lnSpc>
                <a:spcPct val="20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GPIO接口实验</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UART串行接口实验</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AXI4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总线接口自定制外设模块</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zh-CN" altLang="zh-CN" sz="1600" b="1" dirty="0">
                <a:solidFill>
                  <a:schemeClr val="tx1"/>
                </a:solidFill>
                <a:latin typeface="微软雅黑" panose="020B0503020204020204" charset="-122"/>
                <a:ea typeface="微软雅黑" panose="020B0503020204020204" charset="-122"/>
                <a:cs typeface="微软雅黑" panose="020B0503020204020204" charset="-122"/>
              </a:rPr>
              <a:t>中断实验</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模拟量接口实验</a:t>
            </a:r>
            <a:r>
              <a:rPr lang="en-US"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接口综合实验</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rPr>
              <a:t>学时</a:t>
            </a: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a:p>
            <a:pPr marL="492125" indent="-492125" algn="just" defTabSz="958850">
              <a:buClr>
                <a:srgbClr val="FF0000"/>
              </a:buClr>
              <a:buSzPct val="80000"/>
              <a:buFont typeface="Wingdings" panose="05000000000000000000" pitchFamily="2" charset="2"/>
              <a:buChar char="q"/>
            </a:pPr>
            <a:endParaRPr lang="zh-CN" altLang="en-US"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p>
            <a:r>
              <a:rPr lang="zh-CN" altLang="en-US" dirty="0">
                <a:sym typeface="+mn-ea"/>
              </a:rPr>
              <a:t>实验平台：Nexys4 DDR开发板</a:t>
            </a:r>
            <a:endParaRPr lang="zh-CN" altLang="en-US" dirty="0"/>
          </a:p>
        </p:txBody>
      </p:sp>
      <p:pic>
        <p:nvPicPr>
          <p:cNvPr id="19459" name="图片 3"/>
          <p:cNvPicPr>
            <a:picLocks noChangeAspect="1"/>
          </p:cNvPicPr>
          <p:nvPr>
            <p:custDataLst>
              <p:tags r:id="rId2"/>
            </p:custDataLst>
          </p:nvPr>
        </p:nvPicPr>
        <p:blipFill>
          <a:blip r:embed="rId3"/>
          <a:stretch>
            <a:fillRect/>
          </a:stretch>
        </p:blipFill>
        <p:spPr>
          <a:xfrm>
            <a:off x="1979613" y="915670"/>
            <a:ext cx="4994275" cy="3708400"/>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p>
            <a:r>
              <a:rPr lang="zh-CN" altLang="en-US" dirty="0">
                <a:sym typeface="+mn-ea"/>
              </a:rPr>
              <a:t>实验平台：基于</a:t>
            </a:r>
            <a:r>
              <a:rPr lang="en-US" altLang="zh-CN" dirty="0">
                <a:sym typeface="+mn-ea"/>
              </a:rPr>
              <a:t>PMOD</a:t>
            </a:r>
            <a:r>
              <a:rPr lang="zh-CN" altLang="en-US" dirty="0">
                <a:sym typeface="+mn-ea"/>
              </a:rPr>
              <a:t>的外设扩展模块</a:t>
            </a:r>
            <a:endParaRPr lang="zh-CN" altLang="en-US" dirty="0"/>
          </a:p>
        </p:txBody>
      </p:sp>
      <p:pic>
        <p:nvPicPr>
          <p:cNvPr id="20483" name="图片 2"/>
          <p:cNvPicPr>
            <a:picLocks noChangeAspect="1"/>
          </p:cNvPicPr>
          <p:nvPr>
            <p:custDataLst>
              <p:tags r:id="rId2"/>
            </p:custDataLst>
          </p:nvPr>
        </p:nvPicPr>
        <p:blipFill>
          <a:blip r:embed="rId3"/>
          <a:stretch>
            <a:fillRect/>
          </a:stretch>
        </p:blipFill>
        <p:spPr>
          <a:xfrm>
            <a:off x="749300" y="3657600"/>
            <a:ext cx="2327275" cy="1116013"/>
          </a:xfrm>
          <a:prstGeom prst="rect">
            <a:avLst/>
          </a:prstGeom>
          <a:noFill/>
          <a:ln w="9525">
            <a:noFill/>
          </a:ln>
        </p:spPr>
      </p:pic>
      <p:pic>
        <p:nvPicPr>
          <p:cNvPr id="20484" name="图片 3"/>
          <p:cNvPicPr>
            <a:picLocks noChangeAspect="1"/>
          </p:cNvPicPr>
          <p:nvPr>
            <p:custDataLst>
              <p:tags r:id="rId4"/>
            </p:custDataLst>
          </p:nvPr>
        </p:nvPicPr>
        <p:blipFill>
          <a:blip r:embed="rId5"/>
          <a:stretch>
            <a:fillRect/>
          </a:stretch>
        </p:blipFill>
        <p:spPr>
          <a:xfrm>
            <a:off x="887413" y="938213"/>
            <a:ext cx="2047875" cy="1363662"/>
          </a:xfrm>
          <a:prstGeom prst="rect">
            <a:avLst/>
          </a:prstGeom>
          <a:noFill/>
          <a:ln w="9525">
            <a:noFill/>
          </a:ln>
        </p:spPr>
      </p:pic>
      <p:pic>
        <p:nvPicPr>
          <p:cNvPr id="20485" name="图片 4"/>
          <p:cNvPicPr>
            <a:picLocks noChangeAspect="1"/>
          </p:cNvPicPr>
          <p:nvPr>
            <p:custDataLst>
              <p:tags r:id="rId6"/>
            </p:custDataLst>
          </p:nvPr>
        </p:nvPicPr>
        <p:blipFill>
          <a:blip r:embed="rId7"/>
          <a:stretch>
            <a:fillRect/>
          </a:stretch>
        </p:blipFill>
        <p:spPr>
          <a:xfrm>
            <a:off x="3457575" y="3730625"/>
            <a:ext cx="2228850" cy="1081088"/>
          </a:xfrm>
          <a:prstGeom prst="rect">
            <a:avLst/>
          </a:prstGeom>
          <a:noFill/>
          <a:ln w="9525">
            <a:noFill/>
          </a:ln>
        </p:spPr>
      </p:pic>
      <p:pic>
        <p:nvPicPr>
          <p:cNvPr id="20486" name="图片 5"/>
          <p:cNvPicPr>
            <a:picLocks noChangeAspect="1"/>
          </p:cNvPicPr>
          <p:nvPr>
            <p:custDataLst>
              <p:tags r:id="rId8"/>
            </p:custDataLst>
          </p:nvPr>
        </p:nvPicPr>
        <p:blipFill>
          <a:blip r:embed="rId9"/>
          <a:stretch>
            <a:fillRect/>
          </a:stretch>
        </p:blipFill>
        <p:spPr>
          <a:xfrm>
            <a:off x="3549650" y="927100"/>
            <a:ext cx="2044700" cy="1385888"/>
          </a:xfrm>
          <a:prstGeom prst="rect">
            <a:avLst/>
          </a:prstGeom>
          <a:noFill/>
          <a:ln w="9525">
            <a:noFill/>
          </a:ln>
        </p:spPr>
      </p:pic>
      <p:pic>
        <p:nvPicPr>
          <p:cNvPr id="20487" name="图片 7"/>
          <p:cNvPicPr>
            <a:picLocks noChangeAspect="1"/>
          </p:cNvPicPr>
          <p:nvPr>
            <p:custDataLst>
              <p:tags r:id="rId10"/>
            </p:custDataLst>
          </p:nvPr>
        </p:nvPicPr>
        <p:blipFill>
          <a:blip r:embed="rId11"/>
          <a:stretch>
            <a:fillRect/>
          </a:stretch>
        </p:blipFill>
        <p:spPr>
          <a:xfrm>
            <a:off x="6392863" y="968375"/>
            <a:ext cx="1995487" cy="1439863"/>
          </a:xfrm>
          <a:prstGeom prst="rect">
            <a:avLst/>
          </a:prstGeom>
          <a:noFill/>
          <a:ln w="9525">
            <a:noFill/>
          </a:ln>
        </p:spPr>
      </p:pic>
      <p:graphicFrame>
        <p:nvGraphicFramePr>
          <p:cNvPr id="20488" name="对象 2"/>
          <p:cNvGraphicFramePr/>
          <p:nvPr>
            <p:custDataLst>
              <p:tags r:id="rId12"/>
            </p:custDataLst>
          </p:nvPr>
        </p:nvGraphicFramePr>
        <p:xfrm>
          <a:off x="2339975" y="2092325"/>
          <a:ext cx="2087563" cy="1517650"/>
        </p:xfrm>
        <a:graphic>
          <a:graphicData uri="http://schemas.openxmlformats.org/presentationml/2006/ole">
            <mc:AlternateContent xmlns:mc="http://schemas.openxmlformats.org/markup-compatibility/2006">
              <mc:Choice xmlns:v="urn:schemas-microsoft-com:vml" Requires="v">
                <p:oleObj spid="_x0000_s3076" name="" r:id="rId13" imgW="2501900" imgH="1771650" progId="Paint.Picture">
                  <p:embed/>
                </p:oleObj>
              </mc:Choice>
              <mc:Fallback>
                <p:oleObj name="" r:id="rId13" imgW="2501900" imgH="1771650" progId="Paint.Picture">
                  <p:embed/>
                  <p:pic>
                    <p:nvPicPr>
                      <p:cNvPr id="0" name="图片 3075"/>
                      <p:cNvPicPr/>
                      <p:nvPr/>
                    </p:nvPicPr>
                    <p:blipFill>
                      <a:blip r:embed="rId14"/>
                      <a:stretch>
                        <a:fillRect/>
                      </a:stretch>
                    </p:blipFill>
                    <p:spPr>
                      <a:xfrm>
                        <a:off x="2339975" y="2092325"/>
                        <a:ext cx="2087563" cy="1517650"/>
                      </a:xfrm>
                      <a:prstGeom prst="rect">
                        <a:avLst/>
                      </a:prstGeom>
                      <a:noFill/>
                      <a:ln w="38100">
                        <a:noFill/>
                        <a:miter/>
                      </a:ln>
                    </p:spPr>
                  </p:pic>
                </p:oleObj>
              </mc:Fallback>
            </mc:AlternateContent>
          </a:graphicData>
        </a:graphic>
      </p:graphicFrame>
      <p:graphicFrame>
        <p:nvGraphicFramePr>
          <p:cNvPr id="20489" name="对象 4"/>
          <p:cNvGraphicFramePr/>
          <p:nvPr>
            <p:custDataLst>
              <p:tags r:id="rId15"/>
            </p:custDataLst>
          </p:nvPr>
        </p:nvGraphicFramePr>
        <p:xfrm>
          <a:off x="6067425" y="3657600"/>
          <a:ext cx="2549525" cy="1225550"/>
        </p:xfrm>
        <a:graphic>
          <a:graphicData uri="http://schemas.openxmlformats.org/presentationml/2006/ole">
            <mc:AlternateContent xmlns:mc="http://schemas.openxmlformats.org/markup-compatibility/2006">
              <mc:Choice xmlns:v="urn:schemas-microsoft-com:vml" Requires="v">
                <p:oleObj spid="_x0000_s3077" name="" r:id="rId16" imgW="2546350" imgH="1225550" progId="Paint.Picture">
                  <p:embed/>
                </p:oleObj>
              </mc:Choice>
              <mc:Fallback>
                <p:oleObj name="" r:id="rId16" imgW="2546350" imgH="1225550" progId="Paint.Picture">
                  <p:embed/>
                  <p:pic>
                    <p:nvPicPr>
                      <p:cNvPr id="0" name="图片 3076"/>
                      <p:cNvPicPr/>
                      <p:nvPr/>
                    </p:nvPicPr>
                    <p:blipFill>
                      <a:blip r:embed="rId17"/>
                      <a:stretch>
                        <a:fillRect/>
                      </a:stretch>
                    </p:blipFill>
                    <p:spPr>
                      <a:xfrm>
                        <a:off x="6067425" y="3657600"/>
                        <a:ext cx="2549525" cy="1225550"/>
                      </a:xfrm>
                      <a:prstGeom prst="rect">
                        <a:avLst/>
                      </a:prstGeom>
                      <a:noFill/>
                      <a:ln w="38100">
                        <a:noFill/>
                        <a:miter/>
                      </a:ln>
                    </p:spPr>
                  </p:pic>
                </p:oleObj>
              </mc:Fallback>
            </mc:AlternateContent>
          </a:graphicData>
        </a:graphic>
      </p:graphicFrame>
      <p:graphicFrame>
        <p:nvGraphicFramePr>
          <p:cNvPr id="20490" name="对象 6"/>
          <p:cNvGraphicFramePr>
            <a:graphicFrameLocks noChangeAspect="1"/>
          </p:cNvGraphicFramePr>
          <p:nvPr>
            <p:custDataLst>
              <p:tags r:id="rId18"/>
            </p:custDataLst>
          </p:nvPr>
        </p:nvGraphicFramePr>
        <p:xfrm>
          <a:off x="5257800" y="2136775"/>
          <a:ext cx="1766888" cy="1428750"/>
        </p:xfrm>
        <a:graphic>
          <a:graphicData uri="http://schemas.openxmlformats.org/presentationml/2006/ole">
            <mc:AlternateContent xmlns:mc="http://schemas.openxmlformats.org/markup-compatibility/2006">
              <mc:Choice xmlns:v="urn:schemas-microsoft-com:vml" Requires="v">
                <p:oleObj spid="_x0000_s3078" name="" r:id="rId19" imgW="2292350" imgH="1854200" progId="Paint.Picture">
                  <p:embed/>
                </p:oleObj>
              </mc:Choice>
              <mc:Fallback>
                <p:oleObj name="" r:id="rId19" imgW="2292350" imgH="1854200" progId="Paint.Picture">
                  <p:embed/>
                  <p:pic>
                    <p:nvPicPr>
                      <p:cNvPr id="0" name="图片 3077"/>
                      <p:cNvPicPr/>
                      <p:nvPr/>
                    </p:nvPicPr>
                    <p:blipFill>
                      <a:blip r:embed="rId20"/>
                      <a:stretch>
                        <a:fillRect/>
                      </a:stretch>
                    </p:blipFill>
                    <p:spPr>
                      <a:xfrm>
                        <a:off x="5257800" y="2136775"/>
                        <a:ext cx="1766888" cy="14287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p>
            <a:r>
              <a:rPr lang="zh-CN" altLang="en-US" dirty="0">
                <a:sym typeface="+mn-ea"/>
              </a:rPr>
              <a:t>考试安排及要求（暂定）</a:t>
            </a:r>
            <a:endParaRPr lang="zh-CN" altLang="en-US" dirty="0"/>
          </a:p>
        </p:txBody>
      </p:sp>
      <p:sp>
        <p:nvSpPr>
          <p:cNvPr id="21506" name="矩形 8194"/>
          <p:cNvSpPr/>
          <p:nvPr>
            <p:custDataLst>
              <p:tags r:id="rId2"/>
            </p:custDataLst>
          </p:nvPr>
        </p:nvSpPr>
        <p:spPr>
          <a:xfrm>
            <a:off x="1637665" y="1059180"/>
            <a:ext cx="5868670" cy="3078480"/>
          </a:xfrm>
          <a:prstGeom prst="rect">
            <a:avLst/>
          </a:prstGeom>
          <a:noFill/>
          <a:ln w="9525">
            <a:noFill/>
          </a:ln>
        </p:spPr>
        <p:txBody>
          <a:bodyPr lIns="71846" tIns="35923" rIns="71846" bIns="35923" anchor="t" anchorCtr="0"/>
          <a:p>
            <a:pPr marL="492125" indent="-492125" algn="just" defTabSz="958850">
              <a:lnSpc>
                <a:spcPct val="200000"/>
              </a:lnSpc>
              <a:buClr>
                <a:srgbClr val="FF0000"/>
              </a:buClr>
              <a:buSzPct val="80000"/>
              <a:buFont typeface="Wingdings" panose="05000000000000000000" pitchFamily="2" charset="2"/>
              <a:buChar char="q"/>
            </a:pPr>
            <a:r>
              <a:rPr lang="zh-CN" altLang="en-US"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课堂测试：</a:t>
            </a:r>
            <a:r>
              <a:rPr lang="en-US" altLang="zh-CN"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				20%</a:t>
            </a:r>
            <a:endParaRPr lang="zh-CN" altLang="en-US"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sym typeface="+mn-ea"/>
              </a:rPr>
              <a:t>平时成绩</a:t>
            </a:r>
            <a:r>
              <a:rPr lang="zh-CN" altLang="en-US"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：实验过程</a:t>
            </a:r>
            <a:r>
              <a:rPr lang="en-US" altLang="zh-CN"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 + </a:t>
            </a:r>
            <a:r>
              <a:rPr lang="zh-CN" altLang="en-US"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实验检查</a:t>
            </a:r>
            <a:r>
              <a:rPr lang="en-US" altLang="zh-CN"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		20%</a:t>
            </a:r>
            <a:endParaRPr lang="zh-CN" altLang="en-US"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sym typeface="+mn-ea"/>
              </a:rPr>
              <a:t>综合实验</a:t>
            </a:r>
            <a:r>
              <a:rPr lang="zh-CN" altLang="en-US"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：实验验收 + 实验报告</a:t>
            </a:r>
            <a:r>
              <a:rPr lang="en-US" altLang="zh-CN"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		60%</a:t>
            </a:r>
            <a:endParaRPr lang="en-US" altLang="zh-CN" sz="18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9" name="矩形 8193"/>
          <p:cNvSpPr/>
          <p:nvPr>
            <p:custDataLst>
              <p:tags r:id="rId1"/>
            </p:custDataLst>
          </p:nvPr>
        </p:nvSpPr>
        <p:spPr>
          <a:xfrm>
            <a:off x="1143000" y="1844675"/>
            <a:ext cx="6858000" cy="427038"/>
          </a:xfrm>
          <a:prstGeom prst="rect">
            <a:avLst/>
          </a:prstGeom>
          <a:noFill/>
          <a:ln w="9525">
            <a:noFill/>
          </a:ln>
        </p:spPr>
        <p:txBody>
          <a:bodyPr lIns="71846" tIns="35923" rIns="71846" bIns="35923" anchor="b" anchorCtr="0"/>
          <a:p>
            <a:pPr algn="ctr">
              <a:lnSpc>
                <a:spcPct val="115000"/>
              </a:lnSpc>
              <a:spcBef>
                <a:spcPct val="10000"/>
              </a:spcBef>
            </a:pPr>
            <a:r>
              <a:rPr lang="zh-CN" altLang="en-US" sz="3600" b="1">
                <a:solidFill>
                  <a:srgbClr val="FF0000"/>
                </a:solidFill>
                <a:latin typeface="微软雅黑" panose="020B0503020204020204" charset="-122"/>
                <a:ea typeface="微软雅黑" panose="020B0503020204020204" charset="-122"/>
              </a:rPr>
              <a:t>共同努力，把这门课上好！</a:t>
            </a:r>
            <a:endParaRPr lang="zh-CN" altLang="en-US" sz="3600" b="1">
              <a:solidFill>
                <a:srgbClr val="FF0000"/>
              </a:solidFill>
              <a:latin typeface="微软雅黑" panose="020B0503020204020204" charset="-122"/>
              <a:ea typeface="微软雅黑" panose="020B0503020204020204" charset="-122"/>
            </a:endParaRPr>
          </a:p>
        </p:txBody>
      </p:sp>
      <p:sp>
        <p:nvSpPr>
          <p:cNvPr id="3" name="标题 2"/>
          <p:cNvSpPr>
            <a:spLocks noGrp="1"/>
          </p:cNvSpPr>
          <p:nvPr>
            <p:ph type="title"/>
            <p:custDataLst>
              <p:tags r:id="rId2"/>
            </p:custDataLst>
          </p:nvPr>
        </p:nvSpPr>
        <p:spPr/>
        <p:txBody>
          <a:bodyPr>
            <a:normAutofit/>
          </a:bodyPr>
          <a:p>
            <a:r>
              <a:rPr lang="zh-CN" altLang="en-US" dirty="0"/>
              <a:t>课程预期</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p>
            <a:r>
              <a:rPr lang="zh-CN" altLang="en-US" dirty="0"/>
              <a:t>微助教课堂</a:t>
            </a:r>
            <a:endParaRPr lang="zh-CN" altLang="en-US" dirty="0"/>
          </a:p>
        </p:txBody>
      </p:sp>
      <p:pic>
        <p:nvPicPr>
          <p:cNvPr id="2" name="图片 1"/>
          <p:cNvPicPr>
            <a:picLocks noChangeAspect="1"/>
          </p:cNvPicPr>
          <p:nvPr>
            <p:custDataLst>
              <p:tags r:id="rId2"/>
            </p:custDataLst>
          </p:nvPr>
        </p:nvPicPr>
        <p:blipFill>
          <a:blip r:embed="rId3"/>
          <a:stretch>
            <a:fillRect/>
          </a:stretch>
        </p:blipFill>
        <p:spPr>
          <a:xfrm>
            <a:off x="495935" y="771525"/>
            <a:ext cx="8152130" cy="243776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6515735" y="2828925"/>
            <a:ext cx="1847850" cy="216281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p>
            <a:r>
              <a:rPr lang="zh-CN" altLang="en-US" dirty="0"/>
              <a:t>课程简介</a:t>
            </a:r>
            <a:endParaRPr lang="zh-CN" altLang="en-US" dirty="0"/>
          </a:p>
        </p:txBody>
      </p:sp>
      <p:sp>
        <p:nvSpPr>
          <p:cNvPr id="8194" name="矩形 4098"/>
          <p:cNvSpPr/>
          <p:nvPr>
            <p:custDataLst>
              <p:tags r:id="rId2"/>
            </p:custDataLst>
          </p:nvPr>
        </p:nvSpPr>
        <p:spPr>
          <a:xfrm>
            <a:off x="665163" y="843280"/>
            <a:ext cx="7813675" cy="2809875"/>
          </a:xfrm>
          <a:prstGeom prst="rect">
            <a:avLst/>
          </a:prstGeom>
          <a:noFill/>
          <a:ln w="9525">
            <a:noFill/>
          </a:ln>
        </p:spPr>
        <p:txBody>
          <a:bodyPr lIns="71846" tIns="35923" rIns="71846" bIns="35923" anchor="t" anchorCtr="0"/>
          <a:p>
            <a:pPr marL="492125" indent="-492125" algn="just" defTabSz="958850">
              <a:lnSpc>
                <a:spcPct val="200000"/>
              </a:lnSpc>
              <a:buClr>
                <a:srgbClr val="FF0000"/>
              </a:buClr>
              <a:buSzPct val="80000"/>
              <a:buFont typeface="Wingdings" panose="05000000000000000000" pitchFamily="2" charset="2"/>
              <a:buChar char="q"/>
            </a:pP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什么是接口：</a:t>
            </a:r>
            <a:r>
              <a:rPr lang="zh-CN" altLang="en-US" sz="1800"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是CPU与外界连接，并与外界进行信息交换的</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界面</a:t>
            </a:r>
            <a:r>
              <a:rPr lang="zh-CN" altLang="en-US" sz="1800"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a:t>
            </a:r>
            <a:endParaRPr lang="zh-CN" altLang="en-US" sz="1800" b="1" dirty="0">
              <a:solidFill>
                <a:schemeClr val="accent2"/>
              </a:solidFill>
              <a:latin typeface="微软雅黑" panose="020B0503020204020204" charset="-122"/>
              <a:ea typeface="微软雅黑" panose="020B0503020204020204" charset="-122"/>
              <a:cs typeface="微软雅黑" panose="020B0503020204020204" charset="-122"/>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什么是接口技术：</a:t>
            </a:r>
            <a:r>
              <a:rPr lang="zh-CN" altLang="en-US" sz="1800"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采用硬件与软件相结合的方法，研究CPU如何与外界进行</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最佳</a:t>
            </a:r>
            <a:r>
              <a:rPr lang="zh-CN" altLang="en-US" sz="1800"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连接，实现</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高效、可靠</a:t>
            </a:r>
            <a:r>
              <a:rPr lang="zh-CN" altLang="en-US" sz="1800"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Arial" panose="020B0604020202020204" pitchFamily="34" charset="0"/>
              </a:rPr>
              <a:t>的信息交换的一门技术。</a:t>
            </a:r>
            <a:endParaRPr lang="zh-CN" altLang="en-US" sz="1800" b="1" dirty="0">
              <a:solidFill>
                <a:schemeClr val="accent2"/>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492125" indent="-492125" algn="just" defTabSz="958850">
              <a:lnSpc>
                <a:spcPct val="200000"/>
              </a:lnSpc>
              <a:buClr>
                <a:srgbClr val="FF0000"/>
              </a:buClr>
              <a:buSzPct val="80000"/>
              <a:buFont typeface="Wingdings" panose="05000000000000000000" pitchFamily="2" charset="2"/>
              <a:buChar char="q"/>
            </a:pP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通过课程的学习，使学生</a:t>
            </a: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sym typeface="+mn-ea"/>
              </a:rPr>
              <a:t>深入理解总线、接口的</a:t>
            </a:r>
            <a:r>
              <a:rPr lang="zh-CN" altLang="en-US" sz="1800" b="1" dirty="0">
                <a:solidFill>
                  <a:srgbClr val="FF0000"/>
                </a:solidFill>
                <a:latin typeface="微软雅黑" panose="020B0503020204020204" charset="-122"/>
                <a:ea typeface="微软雅黑" panose="020B0503020204020204" charset="-122"/>
                <a:cs typeface="微软雅黑" panose="020B0503020204020204" charset="-122"/>
                <a:sym typeface="+mn-ea"/>
              </a:rPr>
              <a:t>概念</a:t>
            </a: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sym typeface="+mn-ea"/>
              </a:rPr>
              <a:t>及其工作</a:t>
            </a:r>
            <a:r>
              <a:rPr lang="zh-CN" altLang="en-US" sz="1800" b="1" dirty="0">
                <a:solidFill>
                  <a:srgbClr val="FF0000"/>
                </a:solidFill>
                <a:latin typeface="微软雅黑" panose="020B0503020204020204" charset="-122"/>
                <a:ea typeface="微软雅黑" panose="020B0503020204020204" charset="-122"/>
                <a:cs typeface="微软雅黑" panose="020B0503020204020204" charset="-122"/>
                <a:sym typeface="+mn-ea"/>
              </a:rPr>
              <a:t>原理</a:t>
            </a: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sym typeface="+mn-ea"/>
              </a:rPr>
              <a:t>，采用软硬件协同的系统方法来分析接口</a:t>
            </a:r>
            <a:r>
              <a:rPr lang="zh-CN" altLang="en-US" sz="1800" b="1" dirty="0">
                <a:solidFill>
                  <a:srgbClr val="FF0000"/>
                </a:solidFill>
                <a:latin typeface="微软雅黑" panose="020B0503020204020204" charset="-122"/>
                <a:ea typeface="微软雅黑" panose="020B0503020204020204" charset="-122"/>
                <a:cs typeface="微软雅黑" panose="020B0503020204020204" charset="-122"/>
                <a:sym typeface="+mn-ea"/>
              </a:rPr>
              <a:t>技术</a:t>
            </a: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全面、系统地掌握接口的基本</a:t>
            </a:r>
            <a:r>
              <a:rPr lang="zh-CN" altLang="en-US" sz="1800" b="1" dirty="0">
                <a:solidFill>
                  <a:srgbClr val="FF0000"/>
                </a:solidFill>
                <a:latin typeface="微软雅黑" panose="020B0503020204020204" charset="-122"/>
                <a:ea typeface="微软雅黑" panose="020B0503020204020204" charset="-122"/>
                <a:cs typeface="微软雅黑" panose="020B0503020204020204" charset="-122"/>
              </a:rPr>
              <a:t>结构</a:t>
            </a: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，学会接口电路及其应用系统的综合设计与实现</a:t>
            </a:r>
            <a:r>
              <a:rPr lang="zh-CN" altLang="en-US" sz="1800" b="1" dirty="0">
                <a:solidFill>
                  <a:srgbClr val="FF0000"/>
                </a:solidFill>
                <a:latin typeface="微软雅黑" panose="020B0503020204020204" charset="-122"/>
                <a:ea typeface="微软雅黑" panose="020B0503020204020204" charset="-122"/>
                <a:cs typeface="微软雅黑" panose="020B0503020204020204" charset="-122"/>
              </a:rPr>
              <a:t>方法</a:t>
            </a: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8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5760" y="805180"/>
            <a:ext cx="3374390" cy="4187190"/>
          </a:xfrm>
        </p:spPr>
        <p:txBody>
          <a:bodyPr>
            <a:noAutofit/>
          </a:bodyPr>
          <a:lstStyle/>
          <a:p>
            <a:pPr algn="just">
              <a:lnSpc>
                <a:spcPct val="130000"/>
              </a:lnSpc>
            </a:pPr>
            <a:r>
              <a:rPr lang="zh-CN" sz="1400" b="1" dirty="0"/>
              <a:t>《</a:t>
            </a:r>
            <a:r>
              <a:rPr sz="1400" b="1" dirty="0"/>
              <a:t>接口技术</a:t>
            </a:r>
            <a:r>
              <a:rPr lang="zh-CN" sz="1400" b="1" dirty="0"/>
              <a:t>》</a:t>
            </a:r>
            <a:r>
              <a:rPr sz="1400" b="1" dirty="0"/>
              <a:t>是一门全面兼顾理论性、</a:t>
            </a:r>
            <a:r>
              <a:rPr sz="1400" b="1" dirty="0">
                <a:sym typeface="+mn-ea"/>
              </a:rPr>
              <a:t>技术性</a:t>
            </a:r>
            <a:r>
              <a:rPr sz="1400" b="1" dirty="0">
                <a:sym typeface="+mn-ea"/>
              </a:rPr>
              <a:t>、</a:t>
            </a:r>
            <a:r>
              <a:rPr sz="1400" b="1" dirty="0"/>
              <a:t>工程性和实践性的课程，在</a:t>
            </a:r>
            <a:r>
              <a:rPr lang="zh-CN" sz="1400" b="1" dirty="0"/>
              <a:t>计算机专业</a:t>
            </a:r>
            <a:r>
              <a:rPr sz="1400" b="1" dirty="0"/>
              <a:t>系列课程中起承上启下的</a:t>
            </a:r>
            <a:r>
              <a:rPr lang="zh-CN" sz="1400" b="1" dirty="0"/>
              <a:t>纽带</a:t>
            </a:r>
            <a:r>
              <a:rPr sz="1400" b="1" dirty="0"/>
              <a:t>作用。课程较为全面地介绍了计算机接口的</a:t>
            </a:r>
            <a:r>
              <a:rPr sz="1400" b="1" dirty="0">
                <a:sym typeface="+mn-ea"/>
              </a:rPr>
              <a:t>工作原理、</a:t>
            </a:r>
            <a:r>
              <a:rPr sz="1400" b="1" dirty="0"/>
              <a:t>基本结构和典型接口实现方法。具体包括：总线技术、IO端口地址译码技术、中断技术、并行接口、串行接口、DMA技术、AD/DA转换接口以及基于</a:t>
            </a:r>
            <a:r>
              <a:rPr lang="en-US" sz="1400" b="1" dirty="0"/>
              <a:t>RISC-V</a:t>
            </a:r>
            <a:r>
              <a:rPr sz="1400" b="1" dirty="0"/>
              <a:t>的微处理器系统等。课程着力加深学生对计算机软、硬件系统协同工作原理的理解，建立计算机系统的整体概念，并有效提高学生硬软件协同开发能力</a:t>
            </a:r>
            <a:r>
              <a:rPr lang="zh-CN" altLang="en-US" sz="1400" b="1" dirty="0"/>
              <a:t>。</a:t>
            </a:r>
            <a:endParaRPr lang="zh-CN" altLang="en-US" sz="1400" b="1" dirty="0"/>
          </a:p>
          <a:p>
            <a:pPr algn="just"/>
            <a:endParaRPr lang="zh-CN" altLang="en-US" sz="800" b="1" dirty="0"/>
          </a:p>
        </p:txBody>
      </p:sp>
      <p:sp>
        <p:nvSpPr>
          <p:cNvPr id="4" name="矩形 3"/>
          <p:cNvSpPr/>
          <p:nvPr/>
        </p:nvSpPr>
        <p:spPr>
          <a:xfrm>
            <a:off x="3923665" y="843915"/>
            <a:ext cx="4739640" cy="4149090"/>
          </a:xfrm>
          <a:prstGeom prst="rect">
            <a:avLst/>
          </a:prstGeom>
        </p:spPr>
        <p:txBody>
          <a:bodyPr vert="horz" lIns="68580" tIns="34290" rIns="68580" bIns="34290" rtlCol="0">
            <a:normAutofit fontScale="80000"/>
          </a:bodyPr>
          <a:lstStyle/>
          <a:p>
            <a:pPr marL="342900" indent="-342900" algn="just">
              <a:lnSpc>
                <a:spcPct val="120000"/>
              </a:lnSpc>
              <a:spcBef>
                <a:spcPts val="1000"/>
              </a:spcBef>
              <a:buClr>
                <a:srgbClr val="FFC000"/>
              </a:buClr>
              <a:buFont typeface="Wingdings" panose="05000000000000000000" pitchFamily="2" charset="2"/>
              <a:buChar char="ü"/>
            </a:pPr>
            <a:r>
              <a:rPr lang="zh-CN" altLang="en-US" sz="1800" b="1" dirty="0">
                <a:solidFill>
                  <a:srgbClr val="C00000"/>
                </a:solidFill>
                <a:latin typeface="微软雅黑" panose="020B0503020204020204" charset="-122"/>
                <a:ea typeface="微软雅黑" panose="020B0503020204020204" charset="-122"/>
              </a:rPr>
              <a:t>目标</a:t>
            </a:r>
            <a:r>
              <a:rPr lang="en-US" altLang="zh-CN" sz="1800" b="1" dirty="0">
                <a:solidFill>
                  <a:srgbClr val="C00000"/>
                </a:solidFill>
                <a:latin typeface="微软雅黑" panose="020B0503020204020204" charset="-122"/>
                <a:ea typeface="微软雅黑" panose="020B0503020204020204" charset="-122"/>
              </a:rPr>
              <a:t>1</a:t>
            </a:r>
            <a:r>
              <a:rPr lang="zh-CN" altLang="en-US" sz="1800" b="1" dirty="0">
                <a:solidFill>
                  <a:srgbClr val="C00000"/>
                </a:solidFill>
                <a:latin typeface="微软雅黑" panose="020B0503020204020204" charset="-122"/>
                <a:ea typeface="微软雅黑" panose="020B0503020204020204" charset="-122"/>
              </a:rPr>
              <a:t>：</a:t>
            </a:r>
            <a:r>
              <a:rPr lang="zh-CN" altLang="en-US" sz="1800" dirty="0">
                <a:solidFill>
                  <a:schemeClr val="tx1">
                    <a:lumMod val="50000"/>
                    <a:lumOff val="50000"/>
                  </a:schemeClr>
                </a:solidFill>
                <a:latin typeface="微软雅黑" panose="020B0503020204020204" charset="-122"/>
                <a:ea typeface="微软雅黑" panose="020B0503020204020204" charset="-122"/>
              </a:rPr>
              <a:t>系统地掌握微机接口的层次体系结构，深入理解总线、接口的概念及其工作原理，加深学生对计算机软、硬件系统的整体化理解，巩固硬件/软件协同的整机概念，增强学生对计算机软硬件的</a:t>
            </a:r>
            <a:r>
              <a:rPr lang="zh-CN" altLang="en-US" sz="175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系统认知能力</a:t>
            </a:r>
            <a:r>
              <a:rPr lang="zh-CN" altLang="en-US" sz="1800" dirty="0">
                <a:solidFill>
                  <a:schemeClr val="tx1">
                    <a:lumMod val="50000"/>
                    <a:lumOff val="50000"/>
                  </a:schemeClr>
                </a:solidFill>
                <a:latin typeface="微软雅黑" panose="020B0503020204020204" charset="-122"/>
                <a:ea typeface="微软雅黑" panose="020B0503020204020204" charset="-122"/>
              </a:rPr>
              <a:t>；</a:t>
            </a:r>
            <a:endParaRPr lang="en-US" altLang="zh-CN" sz="1800" b="1" dirty="0">
              <a:solidFill>
                <a:srgbClr val="2E4E7E"/>
              </a:solidFill>
              <a:latin typeface="微软雅黑" panose="020B0503020204020204" charset="-122"/>
              <a:ea typeface="微软雅黑" panose="020B0503020204020204" charset="-122"/>
            </a:endParaRPr>
          </a:p>
          <a:p>
            <a:pPr marL="342900" indent="-342900" algn="just">
              <a:lnSpc>
                <a:spcPct val="120000"/>
              </a:lnSpc>
              <a:spcBef>
                <a:spcPts val="1000"/>
              </a:spcBef>
              <a:buClr>
                <a:srgbClr val="FFC000"/>
              </a:buClr>
              <a:buFont typeface="Wingdings" panose="05000000000000000000" pitchFamily="2" charset="2"/>
              <a:buChar char="ü"/>
            </a:pPr>
            <a:r>
              <a:rPr lang="zh-CN" altLang="en-US" sz="1800" b="1" dirty="0">
                <a:solidFill>
                  <a:srgbClr val="C00000"/>
                </a:solidFill>
                <a:latin typeface="微软雅黑" panose="020B0503020204020204" charset="-122"/>
                <a:ea typeface="微软雅黑" panose="020B0503020204020204" charset="-122"/>
              </a:rPr>
              <a:t>目标</a:t>
            </a:r>
            <a:r>
              <a:rPr lang="en-US" altLang="zh-CN" sz="1800" b="1" dirty="0">
                <a:solidFill>
                  <a:srgbClr val="C00000"/>
                </a:solidFill>
                <a:latin typeface="微软雅黑" panose="020B0503020204020204" charset="-122"/>
                <a:ea typeface="微软雅黑" panose="020B0503020204020204" charset="-122"/>
              </a:rPr>
              <a:t>2</a:t>
            </a:r>
            <a:r>
              <a:rPr lang="zh-CN" altLang="en-US" sz="1800" b="1" dirty="0">
                <a:solidFill>
                  <a:srgbClr val="C00000"/>
                </a:solidFill>
                <a:latin typeface="微软雅黑" panose="020B0503020204020204" charset="-122"/>
                <a:ea typeface="微软雅黑" panose="020B0503020204020204" charset="-122"/>
              </a:rPr>
              <a:t>：</a:t>
            </a:r>
            <a:r>
              <a:rPr lang="zh-CN" altLang="zh-CN" sz="1800" dirty="0">
                <a:solidFill>
                  <a:schemeClr val="tx1">
                    <a:lumMod val="50000"/>
                    <a:lumOff val="50000"/>
                  </a:schemeClr>
                </a:solidFill>
                <a:latin typeface="微软雅黑" panose="020B0503020204020204" charset="-122"/>
                <a:ea typeface="微软雅黑" panose="020B0503020204020204" charset="-122"/>
              </a:rPr>
              <a:t>系统分析典型接口控制器功能需求、结构与工作机制，针对典型总线、接口控制器及外围接口电路等开展设计与实现，使学生掌握特定要求的接口控制器功能部件设计及计算机硬件系统的设计流程和设计方法，具备硬件系统的</a:t>
            </a:r>
            <a:r>
              <a:rPr lang="zh-CN" altLang="en-US" sz="175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开发能力</a:t>
            </a:r>
            <a:r>
              <a:rPr lang="zh-CN" altLang="en-US" sz="1800" dirty="0">
                <a:solidFill>
                  <a:schemeClr val="tx1">
                    <a:lumMod val="50000"/>
                    <a:lumOff val="50000"/>
                  </a:schemeClr>
                </a:solidFill>
                <a:latin typeface="微软雅黑" panose="020B0503020204020204" charset="-122"/>
                <a:ea typeface="微软雅黑" panose="020B0503020204020204" charset="-122"/>
              </a:rPr>
              <a:t>；</a:t>
            </a:r>
            <a:endParaRPr lang="en-US" altLang="zh-CN" sz="1800" dirty="0">
              <a:solidFill>
                <a:schemeClr val="tx1">
                  <a:lumMod val="50000"/>
                  <a:lumOff val="50000"/>
                </a:schemeClr>
              </a:solidFill>
              <a:latin typeface="微软雅黑" panose="020B0503020204020204" charset="-122"/>
              <a:ea typeface="微软雅黑" panose="020B0503020204020204" charset="-122"/>
            </a:endParaRPr>
          </a:p>
          <a:p>
            <a:pPr marL="342900" indent="-342900" algn="just">
              <a:lnSpc>
                <a:spcPct val="120000"/>
              </a:lnSpc>
              <a:spcBef>
                <a:spcPts val="1000"/>
              </a:spcBef>
              <a:buClr>
                <a:srgbClr val="FFC000"/>
              </a:buClr>
              <a:buFont typeface="Wingdings" panose="05000000000000000000" pitchFamily="2" charset="2"/>
              <a:buChar char="ü"/>
            </a:pPr>
            <a:r>
              <a:rPr lang="zh-CN" altLang="zh-CN" sz="1800" b="1" dirty="0">
                <a:solidFill>
                  <a:srgbClr val="C00000"/>
                </a:solidFill>
                <a:latin typeface="微软雅黑" panose="020B0503020204020204" charset="-122"/>
                <a:ea typeface="微软雅黑" panose="020B0503020204020204" charset="-122"/>
              </a:rPr>
              <a:t>目标</a:t>
            </a:r>
            <a:r>
              <a:rPr lang="en-US" altLang="zh-CN" sz="1800" b="1" dirty="0">
                <a:solidFill>
                  <a:srgbClr val="C00000"/>
                </a:solidFill>
                <a:latin typeface="微软雅黑" panose="020B0503020204020204" charset="-122"/>
                <a:ea typeface="微软雅黑" panose="020B0503020204020204" charset="-122"/>
              </a:rPr>
              <a:t>3</a:t>
            </a:r>
            <a:r>
              <a:rPr lang="zh-CN" altLang="zh-CN" sz="1800" b="1" dirty="0">
                <a:solidFill>
                  <a:srgbClr val="C00000"/>
                </a:solidFill>
                <a:latin typeface="微软雅黑" panose="020B0503020204020204" charset="-122"/>
                <a:ea typeface="微软雅黑" panose="020B0503020204020204" charset="-122"/>
              </a:rPr>
              <a:t>：</a:t>
            </a:r>
            <a:r>
              <a:rPr lang="zh-CN" altLang="zh-CN" sz="1800" dirty="0">
                <a:solidFill>
                  <a:schemeClr val="tx1">
                    <a:lumMod val="50000"/>
                    <a:lumOff val="50000"/>
                  </a:schemeClr>
                </a:solidFill>
                <a:latin typeface="微软雅黑" panose="020B0503020204020204" charset="-122"/>
                <a:ea typeface="微软雅黑" panose="020B0503020204020204" charset="-122"/>
              </a:rPr>
              <a:t>紧密结合工程实际问题，使学生了解接口技术在计算机系统中的地位和应用潜力，同时培养学生良好的学习习惯和</a:t>
            </a:r>
            <a:r>
              <a:rPr lang="zh-CN" altLang="en-US" sz="175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自学能力</a:t>
            </a:r>
            <a:r>
              <a:rPr lang="zh-CN" altLang="zh-CN" sz="1800" dirty="0">
                <a:solidFill>
                  <a:schemeClr val="tx1">
                    <a:lumMod val="50000"/>
                    <a:lumOff val="50000"/>
                  </a:schemeClr>
                </a:solidFill>
                <a:latin typeface="微软雅黑" panose="020B0503020204020204" charset="-122"/>
                <a:ea typeface="微软雅黑" panose="020B0503020204020204" charset="-122"/>
              </a:rPr>
              <a:t>。</a:t>
            </a:r>
            <a:endParaRPr lang="zh-CN" altLang="zh-CN" sz="1800" dirty="0">
              <a:solidFill>
                <a:schemeClr val="tx1">
                  <a:lumMod val="50000"/>
                  <a:lumOff val="50000"/>
                </a:schemeClr>
              </a:solidFill>
              <a:latin typeface="微软雅黑" panose="020B0503020204020204" charset="-122"/>
              <a:ea typeface="微软雅黑" panose="020B0503020204020204" charset="-122"/>
            </a:endParaRPr>
          </a:p>
        </p:txBody>
      </p:sp>
      <p:sp>
        <p:nvSpPr>
          <p:cNvPr id="5" name="标题 4"/>
          <p:cNvSpPr>
            <a:spLocks noGrp="1"/>
          </p:cNvSpPr>
          <p:nvPr>
            <p:ph type="title"/>
            <p:custDataLst>
              <p:tags r:id="rId1"/>
            </p:custDataLst>
          </p:nvPr>
        </p:nvSpPr>
        <p:spPr/>
        <p:txBody>
          <a:bodyPr/>
          <a:p>
            <a:r>
              <a:rPr lang="zh-CN" altLang="en-US" dirty="0"/>
              <a:t>课程目标（理论课）</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5760" y="805180"/>
            <a:ext cx="3374390" cy="4187190"/>
          </a:xfrm>
        </p:spPr>
        <p:txBody>
          <a:bodyPr>
            <a:noAutofit/>
          </a:bodyPr>
          <a:lstStyle/>
          <a:p>
            <a:pPr algn="just">
              <a:lnSpc>
                <a:spcPct val="200000"/>
              </a:lnSpc>
            </a:pPr>
            <a:r>
              <a:rPr sz="1400" b="1" dirty="0"/>
              <a:t>《接口技术实验》是配合《接口技术》课程理论教学独立开设的实验课。目的在于通过系列实验，帮助学生深刻理解计算机各主要功能部件的基本原理，帮助学生掌握计算机主要功能部件的设计思想和设计方法，能够进行实验验证、改进和</a:t>
            </a:r>
            <a:r>
              <a:rPr lang="zh-CN" sz="1400" b="1" dirty="0"/>
              <a:t>优化</a:t>
            </a:r>
            <a:r>
              <a:rPr sz="1400" b="1" dirty="0"/>
              <a:t>。进一步培养学生设计规模更大、功能更复杂的硬件系统的能力</a:t>
            </a:r>
            <a:r>
              <a:rPr lang="zh-CN" altLang="en-US" sz="1400" b="1" dirty="0"/>
              <a:t>。</a:t>
            </a:r>
            <a:endParaRPr lang="zh-CN" altLang="en-US" sz="1400" b="1" dirty="0"/>
          </a:p>
          <a:p>
            <a:pPr algn="just"/>
            <a:endParaRPr lang="zh-CN" altLang="en-US" sz="1400" b="1" dirty="0"/>
          </a:p>
        </p:txBody>
      </p:sp>
      <p:sp>
        <p:nvSpPr>
          <p:cNvPr id="4" name="矩形 3"/>
          <p:cNvSpPr/>
          <p:nvPr/>
        </p:nvSpPr>
        <p:spPr>
          <a:xfrm>
            <a:off x="3923665" y="915670"/>
            <a:ext cx="4739640" cy="4100195"/>
          </a:xfrm>
          <a:prstGeom prst="rect">
            <a:avLst/>
          </a:prstGeom>
        </p:spPr>
        <p:txBody>
          <a:bodyPr vert="horz" lIns="68580" tIns="34290" rIns="68580" bIns="34290" rtlCol="0">
            <a:normAutofit/>
          </a:bodyPr>
          <a:lstStyle/>
          <a:p>
            <a:pPr marL="342900" indent="-342900" algn="just">
              <a:lnSpc>
                <a:spcPct val="150000"/>
              </a:lnSpc>
              <a:spcBef>
                <a:spcPts val="1000"/>
              </a:spcBef>
              <a:buClr>
                <a:srgbClr val="FFC000"/>
              </a:buClr>
              <a:buFont typeface="Wingdings" panose="05000000000000000000" pitchFamily="2" charset="2"/>
              <a:buChar char="ü"/>
            </a:pPr>
            <a:r>
              <a:rPr lang="zh-CN" altLang="en-US" sz="1400" b="1" dirty="0">
                <a:solidFill>
                  <a:srgbClr val="C00000"/>
                </a:solidFill>
                <a:latin typeface="微软雅黑" panose="020B0503020204020204" charset="-122"/>
                <a:ea typeface="微软雅黑" panose="020B0503020204020204" charset="-122"/>
              </a:rPr>
              <a:t>目标</a:t>
            </a:r>
            <a:r>
              <a:rPr lang="en-US" altLang="zh-CN" sz="1400" b="1" dirty="0">
                <a:solidFill>
                  <a:srgbClr val="C00000"/>
                </a:solidFill>
                <a:latin typeface="微软雅黑" panose="020B0503020204020204" charset="-122"/>
                <a:ea typeface="微软雅黑" panose="020B0503020204020204" charset="-122"/>
              </a:rPr>
              <a:t>1</a:t>
            </a:r>
            <a:r>
              <a:rPr lang="zh-CN" altLang="en-US" sz="1400" b="1" dirty="0">
                <a:solidFill>
                  <a:srgbClr val="C00000"/>
                </a:solidFill>
                <a:latin typeface="微软雅黑" panose="020B0503020204020204" charset="-122"/>
                <a:ea typeface="微软雅黑" panose="020B0503020204020204" charset="-122"/>
              </a:rPr>
              <a:t>：</a:t>
            </a:r>
            <a:r>
              <a:rPr lang="zh-CN" altLang="zh-CN" sz="1400" dirty="0">
                <a:solidFill>
                  <a:schemeClr val="tx1">
                    <a:lumMod val="50000"/>
                    <a:lumOff val="50000"/>
                  </a:schemeClr>
                </a:solidFill>
                <a:latin typeface="微软雅黑" panose="020B0503020204020204" charset="-122"/>
                <a:ea typeface="微软雅黑" panose="020B0503020204020204" charset="-122"/>
              </a:rPr>
              <a:t>熟悉硬件设计工具的功能、特点及使用方法，掌握基于主流设计工具设计硬件模块或系统的流程和方法，</a:t>
            </a:r>
            <a:r>
              <a:rPr lang="zh-CN" altLang="zh-CN" sz="1400" dirty="0">
                <a:solidFill>
                  <a:schemeClr val="tx1">
                    <a:lumMod val="50000"/>
                    <a:lumOff val="50000"/>
                  </a:schemeClr>
                </a:solidFill>
                <a:latin typeface="微软雅黑" panose="020B0503020204020204" charset="-122"/>
                <a:ea typeface="微软雅黑" panose="020B0503020204020204" charset="-122"/>
                <a:sym typeface="+mn-ea"/>
              </a:rPr>
              <a:t>使学生具备硬件系统的</a:t>
            </a:r>
            <a:r>
              <a:rPr lang="zh-CN" altLang="en-US" sz="14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sym typeface="+mn-ea"/>
              </a:rPr>
              <a:t>开发和调试能力</a:t>
            </a:r>
            <a:r>
              <a:rPr lang="zh-CN" altLang="en-US" sz="1400" dirty="0">
                <a:solidFill>
                  <a:schemeClr val="tx1">
                    <a:lumMod val="50000"/>
                    <a:lumOff val="50000"/>
                  </a:schemeClr>
                </a:solidFill>
                <a:latin typeface="微软雅黑" panose="020B0503020204020204" charset="-122"/>
                <a:ea typeface="微软雅黑" panose="020B0503020204020204" charset="-122"/>
              </a:rPr>
              <a:t>；</a:t>
            </a:r>
            <a:endParaRPr lang="en-US" altLang="zh-CN" sz="1400" b="1" dirty="0">
              <a:solidFill>
                <a:srgbClr val="2E4E7E"/>
              </a:solidFill>
              <a:latin typeface="微软雅黑" panose="020B0503020204020204" charset="-122"/>
              <a:ea typeface="微软雅黑" panose="020B0503020204020204" charset="-122"/>
            </a:endParaRPr>
          </a:p>
          <a:p>
            <a:pPr marL="342900" indent="-342900" algn="just">
              <a:lnSpc>
                <a:spcPct val="150000"/>
              </a:lnSpc>
              <a:spcBef>
                <a:spcPts val="1000"/>
              </a:spcBef>
              <a:buClr>
                <a:srgbClr val="FFC000"/>
              </a:buClr>
              <a:buFont typeface="Wingdings" panose="05000000000000000000" pitchFamily="2" charset="2"/>
              <a:buChar char="ü"/>
            </a:pPr>
            <a:r>
              <a:rPr lang="zh-CN" altLang="en-US" sz="1400" b="1" dirty="0">
                <a:solidFill>
                  <a:srgbClr val="C00000"/>
                </a:solidFill>
                <a:latin typeface="微软雅黑" panose="020B0503020204020204" charset="-122"/>
                <a:ea typeface="微软雅黑" panose="020B0503020204020204" charset="-122"/>
              </a:rPr>
              <a:t>目标</a:t>
            </a:r>
            <a:r>
              <a:rPr lang="en-US" altLang="zh-CN" sz="1400" b="1" dirty="0">
                <a:solidFill>
                  <a:srgbClr val="C00000"/>
                </a:solidFill>
                <a:latin typeface="微软雅黑" panose="020B0503020204020204" charset="-122"/>
                <a:ea typeface="微软雅黑" panose="020B0503020204020204" charset="-122"/>
              </a:rPr>
              <a:t>2</a:t>
            </a:r>
            <a:r>
              <a:rPr lang="zh-CN" altLang="en-US" sz="1400" b="1" dirty="0">
                <a:solidFill>
                  <a:srgbClr val="C00000"/>
                </a:solidFill>
                <a:latin typeface="微软雅黑" panose="020B0503020204020204" charset="-122"/>
                <a:ea typeface="微软雅黑" panose="020B0503020204020204" charset="-122"/>
              </a:rPr>
              <a:t>：</a:t>
            </a:r>
            <a:r>
              <a:rPr lang="zh-CN" altLang="zh-CN" sz="1400" dirty="0">
                <a:solidFill>
                  <a:schemeClr val="tx1">
                    <a:lumMod val="50000"/>
                    <a:lumOff val="50000"/>
                  </a:schemeClr>
                </a:solidFill>
                <a:latin typeface="微软雅黑" panose="020B0503020204020204" charset="-122"/>
                <a:ea typeface="微软雅黑" panose="020B0503020204020204" charset="-122"/>
              </a:rPr>
              <a:t>基于接口技术理论知识，根据实验任务要求，设计硬件功能部件和简单系统，掌握硬件及系统设计方法，培养学生发现问题、分析问题、解决问题的</a:t>
            </a:r>
            <a:r>
              <a:rPr lang="zh-CN" altLang="en-US" sz="14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实践能力</a:t>
            </a:r>
            <a:r>
              <a:rPr lang="zh-CN" altLang="en-US" sz="1400" dirty="0">
                <a:solidFill>
                  <a:schemeClr val="tx1">
                    <a:lumMod val="50000"/>
                    <a:lumOff val="50000"/>
                  </a:schemeClr>
                </a:solidFill>
                <a:latin typeface="微软雅黑" panose="020B0503020204020204" charset="-122"/>
                <a:ea typeface="微软雅黑" panose="020B0503020204020204" charset="-122"/>
              </a:rPr>
              <a:t>；</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a:p>
            <a:pPr marL="342900" indent="-342900" algn="just">
              <a:lnSpc>
                <a:spcPct val="150000"/>
              </a:lnSpc>
              <a:spcBef>
                <a:spcPts val="1000"/>
              </a:spcBef>
              <a:buClr>
                <a:srgbClr val="FFC000"/>
              </a:buClr>
              <a:buFont typeface="Wingdings" panose="05000000000000000000" pitchFamily="2" charset="2"/>
              <a:buChar char="ü"/>
            </a:pPr>
            <a:r>
              <a:rPr lang="zh-CN" altLang="zh-CN" sz="1400" b="1" dirty="0">
                <a:solidFill>
                  <a:srgbClr val="C00000"/>
                </a:solidFill>
                <a:latin typeface="微软雅黑" panose="020B0503020204020204" charset="-122"/>
                <a:ea typeface="微软雅黑" panose="020B0503020204020204" charset="-122"/>
              </a:rPr>
              <a:t>目标</a:t>
            </a:r>
            <a:r>
              <a:rPr lang="en-US" altLang="zh-CN" sz="1400" b="1" dirty="0">
                <a:solidFill>
                  <a:srgbClr val="C00000"/>
                </a:solidFill>
                <a:latin typeface="微软雅黑" panose="020B0503020204020204" charset="-122"/>
                <a:ea typeface="微软雅黑" panose="020B0503020204020204" charset="-122"/>
              </a:rPr>
              <a:t>3</a:t>
            </a:r>
            <a:r>
              <a:rPr lang="zh-CN" altLang="zh-CN" sz="1400" b="1" dirty="0">
                <a:solidFill>
                  <a:srgbClr val="C00000"/>
                </a:solidFill>
                <a:latin typeface="微软雅黑" panose="020B0503020204020204" charset="-122"/>
                <a:ea typeface="微软雅黑" panose="020B0503020204020204" charset="-122"/>
              </a:rPr>
              <a:t>：</a:t>
            </a:r>
            <a:r>
              <a:rPr lang="zh-CN" altLang="zh-CN" sz="1400" dirty="0">
                <a:solidFill>
                  <a:schemeClr val="tx1">
                    <a:lumMod val="50000"/>
                    <a:lumOff val="50000"/>
                  </a:schemeClr>
                </a:solidFill>
                <a:latin typeface="微软雅黑" panose="020B0503020204020204" charset="-122"/>
                <a:ea typeface="微软雅黑" panose="020B0503020204020204" charset="-122"/>
              </a:rPr>
              <a:t>通过实验检查和验收过程中的问答，阐述实验设计等活动，培养学生与专业有关的</a:t>
            </a:r>
            <a:r>
              <a:rPr lang="zh-CN" altLang="en-US" sz="1400" b="1" dirty="0">
                <a:solidFill>
                  <a:srgbClr val="2E4E7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沟通与表达能力</a:t>
            </a:r>
            <a:r>
              <a:rPr lang="zh-CN" altLang="zh-CN" sz="1400" dirty="0">
                <a:solidFill>
                  <a:schemeClr val="tx1">
                    <a:lumMod val="50000"/>
                    <a:lumOff val="50000"/>
                  </a:schemeClr>
                </a:solidFill>
                <a:latin typeface="微软雅黑" panose="020B0503020204020204" charset="-122"/>
                <a:ea typeface="微软雅黑" panose="020B0503020204020204" charset="-122"/>
              </a:rPr>
              <a:t>。</a:t>
            </a:r>
            <a:endParaRPr lang="zh-CN"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5" name="标题 4"/>
          <p:cNvSpPr>
            <a:spLocks noGrp="1"/>
          </p:cNvSpPr>
          <p:nvPr>
            <p:ph type="title"/>
            <p:custDataLst>
              <p:tags r:id="rId1"/>
            </p:custDataLst>
          </p:nvPr>
        </p:nvSpPr>
        <p:spPr/>
        <p:txBody>
          <a:bodyPr/>
          <a:p>
            <a:r>
              <a:rPr lang="zh-CN" altLang="en-US" dirty="0"/>
              <a:t>课程目标（实验课）</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p>
            <a:r>
              <a:rPr lang="zh-CN" altLang="en-US" dirty="0"/>
              <a:t>课程思政</a:t>
            </a:r>
            <a:endParaRPr lang="zh-CN" altLang="en-US" dirty="0"/>
          </a:p>
        </p:txBody>
      </p:sp>
      <p:sp>
        <p:nvSpPr>
          <p:cNvPr id="9218" name="TextBox 24"/>
          <p:cNvSpPr txBox="1"/>
          <p:nvPr>
            <p:custDataLst>
              <p:tags r:id="rId2"/>
            </p:custDataLst>
          </p:nvPr>
        </p:nvSpPr>
        <p:spPr>
          <a:xfrm>
            <a:off x="1619568" y="1563053"/>
            <a:ext cx="6015037" cy="920750"/>
          </a:xfrm>
          <a:prstGeom prst="rect">
            <a:avLst/>
          </a:prstGeom>
          <a:noFill/>
          <a:ln w="9525">
            <a:noFill/>
          </a:ln>
        </p:spPr>
        <p:txBody>
          <a:bodyPr wrap="square" anchor="t" anchorCtr="0">
            <a:spAutoFit/>
          </a:bodyPr>
          <a:p>
            <a:pPr>
              <a:lnSpc>
                <a:spcPct val="150000"/>
              </a:lnSpc>
              <a:spcBef>
                <a:spcPts val="600"/>
              </a:spcBef>
              <a:spcAft>
                <a:spcPts val="600"/>
              </a:spcAft>
            </a:pPr>
            <a:r>
              <a:rPr lang="zh-CN" altLang="en-US" sz="1800" b="1">
                <a:solidFill>
                  <a:srgbClr val="404040"/>
                </a:solidFill>
                <a:latin typeface="微软雅黑" panose="020B0503020204020204" charset="-122"/>
                <a:ea typeface="微软雅黑" panose="020B0503020204020204" charset="-122"/>
                <a:sym typeface="Arial" panose="020B0604020202020204" pitchFamily="34" charset="0"/>
              </a:rPr>
              <a:t>我国信息产业从源头上受制于人：</a:t>
            </a:r>
            <a:r>
              <a:rPr lang="en-US" altLang="zh-CN" sz="1800">
                <a:solidFill>
                  <a:srgbClr val="404040"/>
                </a:solidFill>
                <a:latin typeface="微软雅黑" panose="020B0503020204020204" charset="-122"/>
                <a:ea typeface="微软雅黑" panose="020B0503020204020204" charset="-122"/>
                <a:sym typeface="Arial" panose="020B0604020202020204" pitchFamily="34" charset="0"/>
              </a:rPr>
              <a:t>CPU</a:t>
            </a:r>
            <a:r>
              <a:rPr lang="zh-CN" altLang="en-US" sz="1800">
                <a:solidFill>
                  <a:srgbClr val="404040"/>
                </a:solidFill>
                <a:latin typeface="微软雅黑" panose="020B0503020204020204" charset="-122"/>
                <a:ea typeface="微软雅黑" panose="020B0503020204020204" charset="-122"/>
                <a:sym typeface="Arial" panose="020B0604020202020204" pitchFamily="34" charset="0"/>
              </a:rPr>
              <a:t>、操作系统、数据库等核心基础硬</a:t>
            </a:r>
            <a:r>
              <a:rPr lang="en-US" altLang="zh-CN" sz="1800">
                <a:solidFill>
                  <a:srgbClr val="404040"/>
                </a:solidFill>
                <a:latin typeface="微软雅黑" panose="020B0503020204020204" charset="-122"/>
                <a:ea typeface="微软雅黑" panose="020B0503020204020204" charset="-122"/>
                <a:sym typeface="Arial" panose="020B0604020202020204" pitchFamily="34" charset="0"/>
              </a:rPr>
              <a:t>/</a:t>
            </a:r>
            <a:r>
              <a:rPr lang="zh-CN" altLang="en-US" sz="1800">
                <a:solidFill>
                  <a:srgbClr val="404040"/>
                </a:solidFill>
                <a:latin typeface="微软雅黑" panose="020B0503020204020204" charset="-122"/>
                <a:ea typeface="微软雅黑" panose="020B0503020204020204" charset="-122"/>
                <a:sym typeface="Arial" panose="020B0604020202020204" pitchFamily="34" charset="0"/>
              </a:rPr>
              <a:t>软件、办公软件等；</a:t>
            </a:r>
            <a:endParaRPr lang="zh-CN" altLang="en-US" sz="1800" dirty="0">
              <a:solidFill>
                <a:srgbClr val="404040"/>
              </a:solidFill>
              <a:latin typeface="微软雅黑" panose="020B0503020204020204" charset="-122"/>
              <a:ea typeface="微软雅黑" panose="020B0503020204020204" charset="-122"/>
              <a:sym typeface="Arial" panose="020B0604020202020204" pitchFamily="34" charset="0"/>
            </a:endParaRPr>
          </a:p>
        </p:txBody>
      </p:sp>
      <p:sp>
        <p:nvSpPr>
          <p:cNvPr id="9219" name="TextBox 24"/>
          <p:cNvSpPr txBox="1"/>
          <p:nvPr>
            <p:custDataLst>
              <p:tags r:id="rId3"/>
            </p:custDataLst>
          </p:nvPr>
        </p:nvSpPr>
        <p:spPr>
          <a:xfrm>
            <a:off x="1619568" y="2758440"/>
            <a:ext cx="5935662" cy="1753235"/>
          </a:xfrm>
          <a:prstGeom prst="rect">
            <a:avLst/>
          </a:prstGeom>
          <a:noFill/>
          <a:ln w="9525">
            <a:noFill/>
          </a:ln>
        </p:spPr>
        <p:txBody>
          <a:bodyPr wrap="square" anchor="t" anchorCtr="0">
            <a:spAutoFit/>
          </a:bodyPr>
          <a:p>
            <a:pPr>
              <a:lnSpc>
                <a:spcPct val="150000"/>
              </a:lnSpc>
            </a:pPr>
            <a:r>
              <a:rPr lang="en-US" altLang="zh-CN" sz="1800">
                <a:solidFill>
                  <a:srgbClr val="404040"/>
                </a:solidFill>
                <a:latin typeface="微软雅黑" panose="020B0503020204020204" charset="-122"/>
                <a:ea typeface="微软雅黑" panose="020B0503020204020204" charset="-122"/>
              </a:rPr>
              <a:t>“</a:t>
            </a:r>
            <a:r>
              <a:rPr lang="zh-CN" altLang="en-US" sz="1800" b="1">
                <a:solidFill>
                  <a:srgbClr val="404040"/>
                </a:solidFill>
                <a:latin typeface="微软雅黑" panose="020B0503020204020204" charset="-122"/>
                <a:ea typeface="微软雅黑" panose="020B0503020204020204" charset="-122"/>
              </a:rPr>
              <a:t>没有自主可控的电子信息产业，就没有真正意义上的信息安全</a:t>
            </a:r>
            <a:r>
              <a:rPr lang="en-US" altLang="zh-CN" sz="1800">
                <a:solidFill>
                  <a:srgbClr val="404040"/>
                </a:solidFill>
                <a:latin typeface="微软雅黑" panose="020B0503020204020204" charset="-122"/>
                <a:ea typeface="微软雅黑" panose="020B0503020204020204" charset="-122"/>
              </a:rPr>
              <a:t>”</a:t>
            </a:r>
            <a:r>
              <a:rPr lang="zh-CN" altLang="en-US" sz="1800">
                <a:solidFill>
                  <a:srgbClr val="404040"/>
                </a:solidFill>
                <a:latin typeface="微软雅黑" panose="020B0503020204020204" charset="-122"/>
                <a:ea typeface="微软雅黑" panose="020B0503020204020204" charset="-122"/>
              </a:rPr>
              <a:t>。（自主可控是指依靠自身研发设计，全面掌握信息系统核心技术，实现信息系统从硬件到软件的自主研发、生产、升级、维护的全程可控）。</a:t>
            </a:r>
            <a:endParaRPr lang="zh-CN" altLang="en-US" sz="1800">
              <a:solidFill>
                <a:srgbClr val="404040"/>
              </a:solidFill>
              <a:latin typeface="微软雅黑" panose="020B0503020204020204" charset="-122"/>
              <a:ea typeface="微软雅黑" panose="020B0503020204020204" charset="-122"/>
            </a:endParaRPr>
          </a:p>
        </p:txBody>
      </p:sp>
      <p:grpSp>
        <p:nvGrpSpPr>
          <p:cNvPr id="9220" name="组合 4179"/>
          <p:cNvGrpSpPr/>
          <p:nvPr/>
        </p:nvGrpSpPr>
        <p:grpSpPr>
          <a:xfrm>
            <a:off x="1619568" y="886778"/>
            <a:ext cx="3529012" cy="382587"/>
            <a:chOff x="478470" y="0"/>
            <a:chExt cx="4707695" cy="510114"/>
          </a:xfrm>
        </p:grpSpPr>
        <p:sp>
          <p:nvSpPr>
            <p:cNvPr id="9221" name="五边形 4182"/>
            <p:cNvSpPr/>
            <p:nvPr>
              <p:custDataLst>
                <p:tags r:id="rId4"/>
              </p:custDataLst>
            </p:nvPr>
          </p:nvSpPr>
          <p:spPr>
            <a:xfrm flipH="1">
              <a:off x="478470" y="0"/>
              <a:ext cx="4707695" cy="505407"/>
            </a:xfrm>
            <a:prstGeom prst="homePlate">
              <a:avLst>
                <a:gd name="adj" fmla="val 36741"/>
              </a:avLst>
            </a:prstGeom>
            <a:solidFill>
              <a:srgbClr val="FF6950"/>
            </a:solidFill>
            <a:ln w="9525">
              <a:noFill/>
            </a:ln>
          </p:spPr>
          <p:txBody>
            <a:bodyPr anchor="ctr" anchorCtr="0"/>
            <a:p>
              <a:pPr algn="ctr"/>
              <a:endParaRPr lang="zh-CN" altLang="en-US" sz="1800">
                <a:solidFill>
                  <a:srgbClr val="FFFFFF"/>
                </a:solidFill>
                <a:latin typeface="微软雅黑" panose="020B0503020204020204" charset="-122"/>
                <a:ea typeface="微软雅黑" panose="020B0503020204020204" charset="-122"/>
              </a:endParaRPr>
            </a:p>
          </p:txBody>
        </p:sp>
        <p:sp>
          <p:nvSpPr>
            <p:cNvPr id="9222" name="文本框 4183"/>
            <p:cNvSpPr txBox="1"/>
            <p:nvPr>
              <p:custDataLst>
                <p:tags r:id="rId5"/>
              </p:custDataLst>
            </p:nvPr>
          </p:nvSpPr>
          <p:spPr>
            <a:xfrm>
              <a:off x="743826" y="18567"/>
              <a:ext cx="4207600" cy="491547"/>
            </a:xfrm>
            <a:prstGeom prst="rect">
              <a:avLst/>
            </a:prstGeom>
            <a:noFill/>
            <a:ln w="9525">
              <a:noFill/>
            </a:ln>
          </p:spPr>
          <p:txBody>
            <a:bodyPr wrap="none" anchor="t" anchorCtr="0">
              <a:spAutoFit/>
            </a:bodyPr>
            <a:p>
              <a:r>
                <a:rPr lang="zh-CN" altLang="en-US" sz="1800">
                  <a:solidFill>
                    <a:schemeClr val="bg1"/>
                  </a:solidFill>
                  <a:latin typeface="微软雅黑" panose="020B0503020204020204" charset="-122"/>
                  <a:ea typeface="微软雅黑" panose="020B0503020204020204" charset="-122"/>
                </a:rPr>
                <a:t>我国信息产业发展的迫切需求</a:t>
              </a:r>
              <a:endParaRPr lang="zh-CN" altLang="en-US" sz="1800">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p>
            <a:r>
              <a:rPr lang="zh-CN" altLang="en-US" dirty="0"/>
              <a:t>课程思政</a:t>
            </a:r>
            <a:endParaRPr lang="zh-CN" altLang="en-US" dirty="0"/>
          </a:p>
        </p:txBody>
      </p:sp>
      <p:sp>
        <p:nvSpPr>
          <p:cNvPr id="10242" name="文本框 99"/>
          <p:cNvSpPr txBox="1"/>
          <p:nvPr>
            <p:custDataLst>
              <p:tags r:id="rId2"/>
            </p:custDataLst>
          </p:nvPr>
        </p:nvSpPr>
        <p:spPr>
          <a:xfrm>
            <a:off x="935038" y="771525"/>
            <a:ext cx="7273925" cy="3797300"/>
          </a:xfrm>
          <a:prstGeom prst="rect">
            <a:avLst/>
          </a:prstGeom>
          <a:noFill/>
          <a:ln w="9525">
            <a:noFill/>
          </a:ln>
        </p:spPr>
        <p:txBody>
          <a:bodyPr wrap="square" anchor="t">
            <a:spAutoFit/>
          </a:bodyPr>
          <a:p>
            <a:pPr marL="342900" indent="-342900">
              <a:lnSpc>
                <a:spcPct val="200000"/>
              </a:lnSpc>
              <a:buFont typeface="Wingdings" panose="05000000000000000000" charset="0"/>
              <a:buChar char="n"/>
            </a:pPr>
            <a:r>
              <a:rPr lang="zh-CN" altLang="zh-HK" sz="1800" noProof="1">
                <a:solidFill>
                  <a:schemeClr val="tx1"/>
                </a:solidFill>
                <a:latin typeface="微软雅黑" panose="020B0503020204020204" charset="-122"/>
                <a:ea typeface="微软雅黑" panose="020B0503020204020204" charset="-122"/>
                <a:cs typeface="+mn-cs"/>
                <a:sym typeface="宋体" panose="02010600030101010101" pitchFamily="2" charset="-122"/>
              </a:rPr>
              <a:t>我校</a:t>
            </a:r>
            <a:r>
              <a:rPr lang="zh-HK" altLang="en-US" sz="1800" noProof="1">
                <a:solidFill>
                  <a:schemeClr val="tx1"/>
                </a:solidFill>
                <a:latin typeface="微软雅黑" panose="020B0503020204020204" charset="-122"/>
                <a:ea typeface="微软雅黑" panose="020B0503020204020204" charset="-122"/>
                <a:cs typeface="+mn-cs"/>
                <a:sym typeface="宋体" panose="02010600030101010101" pitchFamily="2" charset="-122"/>
              </a:rPr>
              <a:t>计算机学院面向我国“信息产业自主可控”的国家战略, </a:t>
            </a:r>
            <a:r>
              <a:rPr lang="zh-CN" altLang="zh-HK" sz="1800" noProof="1">
                <a:solidFill>
                  <a:schemeClr val="tx1"/>
                </a:solidFill>
                <a:latin typeface="微软雅黑" panose="020B0503020204020204" charset="-122"/>
                <a:ea typeface="微软雅黑" panose="020B0503020204020204" charset="-122"/>
                <a:cs typeface="+mn-cs"/>
                <a:sym typeface="宋体" panose="02010600030101010101" pitchFamily="2" charset="-122"/>
              </a:rPr>
              <a:t>已经</a:t>
            </a:r>
            <a:r>
              <a:rPr lang="zh-HK" altLang="en-US" sz="1800" noProof="1">
                <a:solidFill>
                  <a:schemeClr val="tx1"/>
                </a:solidFill>
                <a:latin typeface="微软雅黑" panose="020B0503020204020204" charset="-122"/>
                <a:ea typeface="微软雅黑" panose="020B0503020204020204" charset="-122"/>
                <a:cs typeface="+mn-cs"/>
                <a:sym typeface="宋体" panose="02010600030101010101" pitchFamily="2" charset="-122"/>
              </a:rPr>
              <a:t>进行了</a:t>
            </a:r>
            <a:r>
              <a:rPr lang="zh-CN" altLang="zh-HK" sz="1800" noProof="1">
                <a:solidFill>
                  <a:schemeClr val="tx1"/>
                </a:solidFill>
                <a:latin typeface="微软雅黑" panose="020B0503020204020204" charset="-122"/>
                <a:ea typeface="微软雅黑" panose="020B0503020204020204" charset="-122"/>
                <a:cs typeface="+mn-cs"/>
                <a:sym typeface="宋体" panose="02010600030101010101" pitchFamily="2" charset="-122"/>
              </a:rPr>
              <a:t>多年的</a:t>
            </a:r>
            <a:r>
              <a:rPr lang="zh-HK" altLang="en-US" sz="1800" noProof="1">
                <a:solidFill>
                  <a:schemeClr val="tx1"/>
                </a:solidFill>
                <a:latin typeface="微软雅黑" panose="020B0503020204020204" charset="-122"/>
                <a:ea typeface="微软雅黑" panose="020B0503020204020204" charset="-122"/>
                <a:cs typeface="+mn-cs"/>
                <a:sym typeface="宋体" panose="02010600030101010101" pitchFamily="2" charset="-122"/>
              </a:rPr>
              <a:t>计算机系统能力培养模式的研究与实践。</a:t>
            </a:r>
            <a:endParaRPr lang="zh-HK" altLang="en-US" sz="1800" noProof="1">
              <a:solidFill>
                <a:schemeClr val="tx1"/>
              </a:solidFill>
              <a:latin typeface="微软雅黑" panose="020B0503020204020204" charset="-122"/>
              <a:ea typeface="微软雅黑" panose="020B0503020204020204" charset="-122"/>
              <a:sym typeface="宋体" panose="02010600030101010101" pitchFamily="2" charset="-122"/>
            </a:endParaRPr>
          </a:p>
          <a:p>
            <a:pPr marL="342900" indent="-342900">
              <a:lnSpc>
                <a:spcPct val="200000"/>
              </a:lnSpc>
              <a:buFont typeface="Wingdings" panose="05000000000000000000" charset="0"/>
              <a:buChar char="n"/>
            </a:pPr>
            <a:r>
              <a:rPr lang="zh-HK" altLang="en-US" sz="1800" noProof="1">
                <a:solidFill>
                  <a:schemeClr val="tx1"/>
                </a:solidFill>
                <a:latin typeface="微软雅黑" panose="020B0503020204020204" charset="-122"/>
                <a:ea typeface="微软雅黑" panose="020B0503020204020204" charset="-122"/>
                <a:cs typeface="+mn-cs"/>
                <a:sym typeface="宋体" panose="02010600030101010101" pitchFamily="2" charset="-122"/>
              </a:rPr>
              <a:t>在“新工科”、人工智能、中国制造2025、“大数据”等这一时代大背景下，加强计算机专业学生的</a:t>
            </a:r>
            <a:r>
              <a:rPr lang="zh-HK" altLang="en-US" sz="1800" b="1" noProof="1">
                <a:solidFill>
                  <a:schemeClr val="tx1"/>
                </a:solidFill>
                <a:latin typeface="微软雅黑" panose="020B0503020204020204" charset="-122"/>
                <a:ea typeface="微软雅黑" panose="020B0503020204020204" charset="-122"/>
                <a:cs typeface="+mn-cs"/>
                <a:sym typeface="宋体" panose="02010600030101010101" pitchFamily="2" charset="-122"/>
              </a:rPr>
              <a:t>系统能力</a:t>
            </a:r>
            <a:r>
              <a:rPr lang="zh-HK" altLang="en-US" sz="1800" noProof="1">
                <a:solidFill>
                  <a:schemeClr val="tx1"/>
                </a:solidFill>
                <a:latin typeface="微软雅黑" panose="020B0503020204020204" charset="-122"/>
                <a:ea typeface="微软雅黑" panose="020B0503020204020204" charset="-122"/>
                <a:cs typeface="+mn-cs"/>
                <a:sym typeface="宋体" panose="02010600030101010101" pitchFamily="2" charset="-122"/>
              </a:rPr>
              <a:t>，对其进行综合培养，是计算机教育改革的方向和近年来的趋势。</a:t>
            </a:r>
            <a:endParaRPr lang="zh-HK" altLang="en-US" sz="1800" b="1" noProof="1">
              <a:solidFill>
                <a:schemeClr val="tx1"/>
              </a:solidFill>
              <a:latin typeface="微软雅黑" panose="020B0503020204020204" charset="-122"/>
              <a:ea typeface="微软雅黑" panose="020B0503020204020204" charset="-122"/>
            </a:endParaRPr>
          </a:p>
          <a:p>
            <a:pPr marL="342900" indent="-342900">
              <a:lnSpc>
                <a:spcPct val="200000"/>
              </a:lnSpc>
              <a:buFont typeface="Wingdings" panose="05000000000000000000" charset="0"/>
              <a:buChar char="n"/>
            </a:pPr>
            <a:r>
              <a:rPr lang="zh-HK" altLang="en-US" sz="1800" b="1" noProof="1">
                <a:solidFill>
                  <a:schemeClr val="tx1"/>
                </a:solidFill>
                <a:latin typeface="微软雅黑" panose="020B0503020204020204" charset="-122"/>
                <a:ea typeface="微软雅黑" panose="020B0503020204020204" charset="-122"/>
                <a:cs typeface="+mn-cs"/>
              </a:rPr>
              <a:t>计算机系统能力培养</a:t>
            </a:r>
            <a:r>
              <a:rPr lang="en-US" altLang="zh-CN" sz="1650" noProof="1">
                <a:solidFill>
                  <a:schemeClr val="tx1"/>
                </a:solidFill>
                <a:latin typeface="微软雅黑" panose="020B0503020204020204" charset="-122"/>
                <a:ea typeface="微软雅黑" panose="020B0503020204020204" charset="-122"/>
                <a:cs typeface="+mn-cs"/>
              </a:rPr>
              <a:t>“</a:t>
            </a:r>
            <a:r>
              <a:rPr lang="zh-CN" altLang="zh-HK" sz="1650" noProof="1">
                <a:solidFill>
                  <a:schemeClr val="tx1"/>
                </a:solidFill>
                <a:latin typeface="微软雅黑" panose="020B0503020204020204" charset="-122"/>
                <a:ea typeface="微软雅黑" panose="020B0503020204020204" charset="-122"/>
                <a:cs typeface="+mn-cs"/>
              </a:rPr>
              <a:t>十二五</a:t>
            </a:r>
            <a:r>
              <a:rPr lang="en-US" altLang="zh-CN" sz="1650" noProof="1">
                <a:solidFill>
                  <a:schemeClr val="tx1"/>
                </a:solidFill>
                <a:latin typeface="微软雅黑" panose="020B0503020204020204" charset="-122"/>
                <a:ea typeface="微软雅黑" panose="020B0503020204020204" charset="-122"/>
                <a:cs typeface="+mn-cs"/>
              </a:rPr>
              <a:t>”</a:t>
            </a:r>
            <a:r>
              <a:rPr lang="zh-CN" altLang="zh-HK" sz="1650" noProof="1">
                <a:solidFill>
                  <a:schemeClr val="tx1"/>
                </a:solidFill>
                <a:latin typeface="微软雅黑" panose="020B0503020204020204" charset="-122"/>
                <a:ea typeface="微软雅黑" panose="020B0503020204020204" charset="-122"/>
                <a:cs typeface="+mn-cs"/>
              </a:rPr>
              <a:t>已经</a:t>
            </a:r>
            <a:r>
              <a:rPr lang="zh-HK" altLang="en-US" sz="1650" noProof="1">
                <a:solidFill>
                  <a:schemeClr val="tx1"/>
                </a:solidFill>
                <a:latin typeface="微软雅黑" panose="020B0503020204020204" charset="-122"/>
                <a:ea typeface="微软雅黑" panose="020B0503020204020204" charset="-122"/>
                <a:cs typeface="+mn-cs"/>
              </a:rPr>
              <a:t>成为国内外计算机教育的新动向</a:t>
            </a:r>
            <a:r>
              <a:rPr lang="zh-CN" altLang="zh-HK" sz="1650" noProof="1">
                <a:solidFill>
                  <a:schemeClr val="tx1"/>
                </a:solidFill>
                <a:latin typeface="微软雅黑" panose="020B0503020204020204" charset="-122"/>
                <a:ea typeface="微软雅黑" panose="020B0503020204020204" charset="-122"/>
                <a:cs typeface="+mn-cs"/>
              </a:rPr>
              <a:t>。</a:t>
            </a:r>
            <a:endParaRPr lang="zh-HK" altLang="en-US" sz="1650" noProof="1">
              <a:solidFill>
                <a:schemeClr val="tx1"/>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n"/>
            </a:pPr>
            <a:endParaRPr lang="zh-HK" altLang="en-US" sz="1650" noProof="1">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p>
            <a:r>
              <a:rPr lang="zh-CN" altLang="en-US" dirty="0"/>
              <a:t>课程思政</a:t>
            </a:r>
            <a:endParaRPr lang="zh-CN" altLang="en-US" dirty="0"/>
          </a:p>
        </p:txBody>
      </p:sp>
      <p:sp>
        <p:nvSpPr>
          <p:cNvPr id="11266" name="文本框 99"/>
          <p:cNvSpPr txBox="1"/>
          <p:nvPr>
            <p:custDataLst>
              <p:tags r:id="rId2"/>
            </p:custDataLst>
          </p:nvPr>
        </p:nvSpPr>
        <p:spPr>
          <a:xfrm>
            <a:off x="1574800" y="491173"/>
            <a:ext cx="5994400" cy="1165225"/>
          </a:xfrm>
          <a:prstGeom prst="rect">
            <a:avLst/>
          </a:prstGeom>
          <a:noFill/>
          <a:ln w="9525">
            <a:noFill/>
          </a:ln>
        </p:spPr>
        <p:txBody>
          <a:bodyPr wrap="square" anchor="t">
            <a:spAutoFit/>
          </a:bodyPr>
          <a:p>
            <a:pPr marL="342900" indent="-342900">
              <a:lnSpc>
                <a:spcPct val="150000"/>
              </a:lnSpc>
              <a:buFont typeface="Wingdings" panose="05000000000000000000" charset="0"/>
              <a:buChar char="n"/>
            </a:pPr>
            <a:r>
              <a:rPr lang="zh-HK" altLang="en-US" sz="1650" noProof="1">
                <a:solidFill>
                  <a:schemeClr val="tx1"/>
                </a:solidFill>
                <a:latin typeface="微软雅黑" panose="020B0503020204020204" charset="-122"/>
                <a:ea typeface="微软雅黑" panose="020B0503020204020204" charset="-122"/>
                <a:cs typeface="+mn-cs"/>
              </a:rPr>
              <a:t>围绕系统能力培养进行课程群建设</a:t>
            </a:r>
            <a:r>
              <a:rPr lang="zh-CN" altLang="zh-HK" sz="1650" noProof="1">
                <a:solidFill>
                  <a:schemeClr val="tx1"/>
                </a:solidFill>
                <a:latin typeface="微软雅黑" panose="020B0503020204020204" charset="-122"/>
                <a:ea typeface="微软雅黑" panose="020B0503020204020204" charset="-122"/>
                <a:cs typeface="+mn-cs"/>
              </a:rPr>
              <a:t>的需求。</a:t>
            </a:r>
            <a:r>
              <a:rPr lang="zh-HK" altLang="en-US" sz="1500" noProof="1">
                <a:solidFill>
                  <a:schemeClr val="tx1"/>
                </a:solidFill>
                <a:latin typeface="微软雅黑" panose="020B0503020204020204" charset="-122"/>
                <a:ea typeface="微软雅黑" panose="020B0503020204020204" charset="-122"/>
                <a:cs typeface="+mn-cs"/>
                <a:sym typeface="宋体" panose="02010600030101010101" pitchFamily="2" charset="-122"/>
              </a:rPr>
              <a:t>将《计算机组成原理》、《操作系统》、《编译原理》、《</a:t>
            </a:r>
            <a:r>
              <a:rPr lang="zh-HK" altLang="en-US" sz="1500" b="1" noProof="1">
                <a:solidFill>
                  <a:srgbClr val="FF0000"/>
                </a:solidFill>
                <a:latin typeface="微软雅黑" panose="020B0503020204020204" charset="-122"/>
                <a:ea typeface="微软雅黑" panose="020B0503020204020204" charset="-122"/>
                <a:cs typeface="+mn-cs"/>
                <a:sym typeface="宋体" panose="02010600030101010101" pitchFamily="2" charset="-122"/>
              </a:rPr>
              <a:t>接口技术</a:t>
            </a:r>
            <a:r>
              <a:rPr lang="zh-HK" altLang="en-US" sz="1500" noProof="1">
                <a:solidFill>
                  <a:schemeClr val="tx1"/>
                </a:solidFill>
                <a:latin typeface="微软雅黑" panose="020B0503020204020204" charset="-122"/>
                <a:ea typeface="微软雅黑" panose="020B0503020204020204" charset="-122"/>
                <a:cs typeface="+mn-cs"/>
                <a:sym typeface="宋体" panose="02010600030101010101" pitchFamily="2" charset="-122"/>
              </a:rPr>
              <a:t>》等课程中所学到的知识，进行系统性融合，使其成为一个更加完整的整体。</a:t>
            </a:r>
            <a:endParaRPr lang="zh-HK" altLang="en-US" sz="1500" noProof="1">
              <a:solidFill>
                <a:schemeClr val="tx1"/>
              </a:solidFill>
              <a:latin typeface="微软雅黑" panose="020B0503020204020204" charset="-122"/>
              <a:ea typeface="微软雅黑" panose="020B0503020204020204" charset="-122"/>
              <a:sym typeface="宋体" panose="02010600030101010101" pitchFamily="2" charset="-122"/>
            </a:endParaRPr>
          </a:p>
        </p:txBody>
      </p:sp>
      <p:grpSp>
        <p:nvGrpSpPr>
          <p:cNvPr id="11267" name="组 3"/>
          <p:cNvGrpSpPr/>
          <p:nvPr/>
        </p:nvGrpSpPr>
        <p:grpSpPr>
          <a:xfrm>
            <a:off x="1695450" y="1689735"/>
            <a:ext cx="5738813" cy="3295650"/>
            <a:chOff x="1846238" y="1565300"/>
            <a:chExt cx="7431362" cy="3921210"/>
          </a:xfrm>
        </p:grpSpPr>
        <p:sp>
          <p:nvSpPr>
            <p:cNvPr id="119" name="Rectangle 16"/>
            <p:cNvSpPr>
              <a:spLocks noChangeArrowheads="1"/>
            </p:cNvSpPr>
            <p:nvPr>
              <p:custDataLst>
                <p:tags r:id="rId3"/>
              </p:custDataLst>
            </p:nvPr>
          </p:nvSpPr>
          <p:spPr bwMode="auto">
            <a:xfrm>
              <a:off x="1853648" y="1565300"/>
              <a:ext cx="7412839" cy="1500350"/>
            </a:xfrm>
            <a:prstGeom prst="rect">
              <a:avLst/>
            </a:prstGeom>
            <a:solidFill>
              <a:schemeClr val="accent1">
                <a:lumMod val="50000"/>
                <a:alpha val="0"/>
              </a:schemeClr>
            </a:solidFill>
            <a:ln w="9525">
              <a:solidFill>
                <a:schemeClr val="accent2"/>
              </a:solidFill>
              <a:miter lim="800000"/>
            </a:ln>
            <a:effectLst>
              <a:outerShdw blurRad="76200" dir="13500000" sy="23000" kx="1200000" algn="br" rotWithShape="0">
                <a:prstClr val="black">
                  <a:alpha val="20000"/>
                </a:prstClr>
              </a:outerShdw>
            </a:effectLst>
          </p:spPr>
          <p:txBody>
            <a:bodyPr wrap="none" anchor="ctr"/>
            <a:p>
              <a:pPr algn="ctr" fontAlgn="base">
                <a:lnSpc>
                  <a:spcPct val="114000"/>
                </a:lnSpc>
                <a:defRPr/>
              </a:pPr>
              <a:endParaRPr lang="en-US" altLang="zh-CN" sz="1050" i="0" strike="noStrike" noProof="1" dirty="0">
                <a:ln w="18000">
                  <a:solidFill>
                    <a:schemeClr val="accent2">
                      <a:satMod val="140000"/>
                    </a:schemeClr>
                  </a:solidFill>
                  <a:prstDash val="solid"/>
                  <a:miter lim="800000"/>
                </a:ln>
                <a:effectLst>
                  <a:outerShdw blurRad="25500" dist="23000" dir="7020000" algn="tl">
                    <a:srgbClr val="000000">
                      <a:alpha val="50000"/>
                    </a:srgbClr>
                  </a:outerShdw>
                </a:effectLst>
                <a:latin typeface="微软雅黑" panose="020B0503020204020204" charset="-122"/>
                <a:ea typeface="微软雅黑" panose="020B0503020204020204" charset="-122"/>
              </a:endParaRPr>
            </a:p>
          </p:txBody>
        </p:sp>
        <p:sp>
          <p:nvSpPr>
            <p:cNvPr id="120" name="圆角矩形 119"/>
            <p:cNvSpPr/>
            <p:nvPr>
              <p:custDataLst>
                <p:tags r:id="rId4"/>
              </p:custDataLst>
            </p:nvPr>
          </p:nvSpPr>
          <p:spPr>
            <a:xfrm>
              <a:off x="2711624" y="1639466"/>
              <a:ext cx="6365141" cy="1200280"/>
            </a:xfrm>
            <a:prstGeom prst="roundRect">
              <a:avLst/>
            </a:prstGeom>
            <a:solidFill>
              <a:schemeClr val="bg1">
                <a:lumMod val="85000"/>
              </a:schemeClr>
            </a:solidFill>
            <a:ln w="31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lnSpc>
                  <a:spcPct val="114000"/>
                </a:lnSpc>
              </a:pPr>
              <a:endParaRPr lang="zh-CN" altLang="en-US" sz="900" i="0" strike="noStrike" noProof="1" dirty="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latin typeface="微软雅黑" panose="020B0503020204020204" charset="-122"/>
                <a:ea typeface="微软雅黑" panose="020B0503020204020204" charset="-122"/>
              </a:endParaRPr>
            </a:p>
          </p:txBody>
        </p:sp>
        <p:sp>
          <p:nvSpPr>
            <p:cNvPr id="121" name="圆角矩形 120"/>
            <p:cNvSpPr/>
            <p:nvPr>
              <p:custDataLst>
                <p:tags r:id="rId5"/>
              </p:custDataLst>
            </p:nvPr>
          </p:nvSpPr>
          <p:spPr>
            <a:xfrm>
              <a:off x="2821430" y="1783944"/>
              <a:ext cx="4995405" cy="949605"/>
            </a:xfrm>
            <a:prstGeom prst="roundRect">
              <a:avLst/>
            </a:prstGeom>
            <a:solidFill>
              <a:schemeClr val="bg1"/>
            </a:solidFill>
            <a:ln w="31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lnSpc>
                  <a:spcPct val="114000"/>
                </a:lnSpc>
              </a:pPr>
              <a:r>
                <a:rPr lang="en-US" altLang="zh-CN" sz="900" i="0" strike="noStrike" noProof="1" dirty="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latin typeface="微软雅黑" panose="020B0503020204020204" charset="-122"/>
                  <a:ea typeface="微软雅黑" panose="020B0503020204020204" charset="-122"/>
                </a:rPr>
                <a:t>                                                                            </a:t>
              </a:r>
              <a:endParaRPr lang="zh-CN" altLang="en-US" sz="900" i="0" strike="noStrike" noProof="1" dirty="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latin typeface="微软雅黑" panose="020B0503020204020204" charset="-122"/>
                <a:ea typeface="微软雅黑" panose="020B0503020204020204" charset="-122"/>
              </a:endParaRPr>
            </a:p>
          </p:txBody>
        </p:sp>
        <p:sp>
          <p:nvSpPr>
            <p:cNvPr id="122" name="圆角矩形 121"/>
            <p:cNvSpPr/>
            <p:nvPr>
              <p:custDataLst>
                <p:tags r:id="rId6"/>
              </p:custDataLst>
            </p:nvPr>
          </p:nvSpPr>
          <p:spPr>
            <a:xfrm>
              <a:off x="2711625" y="3243321"/>
              <a:ext cx="3403442" cy="1144711"/>
            </a:xfrm>
            <a:prstGeom prst="roundRect">
              <a:avLst/>
            </a:prstGeom>
            <a:solidFill>
              <a:schemeClr val="bg1">
                <a:lumMod val="85000"/>
              </a:schemeClr>
            </a:solidFill>
            <a:ln w="12700">
              <a:noFill/>
              <a:prstDash val="solid"/>
            </a:ln>
          </p:spPr>
          <p:style>
            <a:lnRef idx="2">
              <a:schemeClr val="accent6">
                <a:shade val="50000"/>
              </a:schemeClr>
            </a:lnRef>
            <a:fillRef idx="1">
              <a:schemeClr val="accent6"/>
            </a:fillRef>
            <a:effectRef idx="0">
              <a:schemeClr val="accent6"/>
            </a:effectRef>
            <a:fontRef idx="minor">
              <a:schemeClr val="lt1"/>
            </a:fontRef>
          </p:style>
          <p:txBody>
            <a:bodyPr anchor="ctr"/>
            <a:p>
              <a:pPr algn="ctr" fontAlgn="base">
                <a:defRPr/>
              </a:pPr>
              <a:endParaRPr lang="zh-CN" altLang="en-US" sz="1800" i="0" strike="noStrike" noProof="1">
                <a:latin typeface="微软雅黑" panose="020B0503020204020204" charset="-122"/>
                <a:ea typeface="微软雅黑" panose="020B0503020204020204" charset="-122"/>
              </a:endParaRPr>
            </a:p>
          </p:txBody>
        </p:sp>
        <p:sp>
          <p:nvSpPr>
            <p:cNvPr id="123" name="圆角矩形 122"/>
            <p:cNvSpPr/>
            <p:nvPr>
              <p:custDataLst>
                <p:tags r:id="rId7"/>
              </p:custDataLst>
            </p:nvPr>
          </p:nvSpPr>
          <p:spPr>
            <a:xfrm>
              <a:off x="6821472" y="3232207"/>
              <a:ext cx="1711510" cy="1155825"/>
            </a:xfrm>
            <a:prstGeom prst="roundRect">
              <a:avLst/>
            </a:prstGeom>
            <a:solidFill>
              <a:schemeClr val="bg1">
                <a:lumMod val="85000"/>
              </a:schemeClr>
            </a:solidFill>
            <a:ln w="12700">
              <a:noFill/>
              <a:prstDash val="solid"/>
            </a:ln>
          </p:spPr>
          <p:style>
            <a:lnRef idx="2">
              <a:schemeClr val="accent6">
                <a:shade val="50000"/>
              </a:schemeClr>
            </a:lnRef>
            <a:fillRef idx="1">
              <a:schemeClr val="accent6"/>
            </a:fillRef>
            <a:effectRef idx="0">
              <a:schemeClr val="accent6"/>
            </a:effectRef>
            <a:fontRef idx="minor">
              <a:schemeClr val="lt1"/>
            </a:fontRef>
          </p:style>
          <p:txBody>
            <a:bodyPr anchor="ctr"/>
            <a:p>
              <a:pPr algn="ctr" fontAlgn="base">
                <a:defRPr/>
              </a:pPr>
              <a:endParaRPr lang="zh-CN" altLang="en-US" sz="1800" i="0" strike="noStrike" noProof="1">
                <a:latin typeface="微软雅黑" panose="020B0503020204020204" charset="-122"/>
                <a:ea typeface="微软雅黑" panose="020B0503020204020204" charset="-122"/>
              </a:endParaRPr>
            </a:p>
          </p:txBody>
        </p:sp>
        <p:sp>
          <p:nvSpPr>
            <p:cNvPr id="11273" name="AutoShape 5"/>
            <p:cNvSpPr/>
            <p:nvPr>
              <p:custDataLst>
                <p:tags r:id="rId8"/>
              </p:custDataLst>
            </p:nvPr>
          </p:nvSpPr>
          <p:spPr>
            <a:xfrm>
              <a:off x="2640869" y="4656687"/>
              <a:ext cx="724242" cy="713130"/>
            </a:xfrm>
            <a:prstGeom prst="hexagon">
              <a:avLst>
                <a:gd name="adj" fmla="val 27985"/>
                <a:gd name="vf" fmla="val 115470"/>
              </a:avLst>
            </a:prstGeom>
            <a:solidFill>
              <a:srgbClr val="CCFFCC"/>
            </a:solidFill>
            <a:ln w="9525" cap="flat" cmpd="sng">
              <a:solidFill>
                <a:schemeClr val="tx1"/>
              </a:solidFill>
              <a:prstDash val="solid"/>
              <a:miter/>
              <a:headEnd type="none" w="med" len="med"/>
              <a:tailEnd type="none" w="med" len="med"/>
            </a:ln>
          </p:spPr>
          <p:txBody>
            <a:bodyPr wrap="none" anchor="ctr"/>
            <a:p>
              <a:pPr algn="ctr" fontAlgn="base"/>
              <a:r>
                <a:rPr lang="zh-CN" altLang="en-US" sz="750" strike="noStrike" noProof="1" dirty="0">
                  <a:solidFill>
                    <a:schemeClr val="tx1"/>
                  </a:solidFill>
                  <a:latin typeface="微软雅黑" panose="020B0503020204020204" charset="-122"/>
                  <a:ea typeface="微软雅黑" panose="020B0503020204020204" charset="-122"/>
                  <a:cs typeface="+mn-cs"/>
                </a:rPr>
                <a:t>硬件描</a:t>
              </a:r>
              <a:endParaRPr lang="zh-CN" altLang="en-US" sz="750" strike="noStrike" noProof="1" dirty="0">
                <a:solidFill>
                  <a:schemeClr val="tx1"/>
                </a:solidFill>
                <a:latin typeface="微软雅黑" panose="020B0503020204020204" charset="-122"/>
                <a:ea typeface="微软雅黑" panose="020B0503020204020204" charset="-122"/>
              </a:endParaRPr>
            </a:p>
            <a:p>
              <a:pPr algn="ctr" fontAlgn="base"/>
              <a:r>
                <a:rPr lang="zh-CN" altLang="en-US" sz="750" strike="noStrike" noProof="1" dirty="0">
                  <a:solidFill>
                    <a:schemeClr val="tx1"/>
                  </a:solidFill>
                  <a:latin typeface="微软雅黑" panose="020B0503020204020204" charset="-122"/>
                  <a:ea typeface="微软雅黑" panose="020B0503020204020204" charset="-122"/>
                  <a:cs typeface="+mn-cs"/>
                </a:rPr>
                <a:t>述语言</a:t>
              </a:r>
              <a:endParaRPr lang="zh-CN" altLang="en-US" sz="750" strike="noStrike" noProof="1" dirty="0">
                <a:solidFill>
                  <a:schemeClr val="tx1"/>
                </a:solidFill>
                <a:latin typeface="微软雅黑" panose="020B0503020204020204" charset="-122"/>
                <a:ea typeface="微软雅黑" panose="020B0503020204020204" charset="-122"/>
              </a:endParaRPr>
            </a:p>
          </p:txBody>
        </p:sp>
        <p:sp>
          <p:nvSpPr>
            <p:cNvPr id="11274" name="AutoShape 6"/>
            <p:cNvSpPr/>
            <p:nvPr>
              <p:custDataLst>
                <p:tags r:id="rId9"/>
              </p:custDataLst>
            </p:nvPr>
          </p:nvSpPr>
          <p:spPr>
            <a:xfrm>
              <a:off x="3361406" y="4656687"/>
              <a:ext cx="748323" cy="713130"/>
            </a:xfrm>
            <a:prstGeom prst="hexagon">
              <a:avLst>
                <a:gd name="adj" fmla="val 27987"/>
                <a:gd name="vf" fmla="val 115470"/>
              </a:avLst>
            </a:prstGeom>
            <a:solidFill>
              <a:srgbClr val="CCFFCC"/>
            </a:solidFill>
            <a:ln w="9525" cap="flat" cmpd="sng">
              <a:solidFill>
                <a:schemeClr val="tx1"/>
              </a:solidFill>
              <a:prstDash val="solid"/>
              <a:miter/>
              <a:headEnd type="none" w="med" len="med"/>
              <a:tailEnd type="none" w="med" len="med"/>
            </a:ln>
          </p:spPr>
          <p:txBody>
            <a:bodyPr wrap="none" anchor="ctr"/>
            <a:p>
              <a:pPr algn="ctr" fontAlgn="base"/>
              <a:r>
                <a:rPr lang="zh-CN" altLang="en-US" sz="750" strike="noStrike" noProof="1">
                  <a:solidFill>
                    <a:schemeClr val="tx1"/>
                  </a:solidFill>
                  <a:latin typeface="微软雅黑" panose="020B0503020204020204" charset="-122"/>
                  <a:ea typeface="微软雅黑" panose="020B0503020204020204" charset="-122"/>
                  <a:cs typeface="+mn-cs"/>
                </a:rPr>
                <a:t>数字逻</a:t>
              </a:r>
              <a:endParaRPr lang="zh-CN" altLang="en-US" sz="750" strike="noStrike" noProof="1">
                <a:solidFill>
                  <a:schemeClr val="tx1"/>
                </a:solidFill>
                <a:latin typeface="微软雅黑" panose="020B0503020204020204" charset="-122"/>
                <a:ea typeface="微软雅黑" panose="020B0503020204020204" charset="-122"/>
              </a:endParaRPr>
            </a:p>
            <a:p>
              <a:pPr algn="ctr" fontAlgn="base"/>
              <a:r>
                <a:rPr lang="zh-CN" altLang="en-US" sz="750" strike="noStrike" noProof="1">
                  <a:solidFill>
                    <a:schemeClr val="tx1"/>
                  </a:solidFill>
                  <a:latin typeface="微软雅黑" panose="020B0503020204020204" charset="-122"/>
                  <a:ea typeface="微软雅黑" panose="020B0503020204020204" charset="-122"/>
                  <a:cs typeface="+mn-cs"/>
                </a:rPr>
                <a:t>辑电路</a:t>
              </a:r>
              <a:endParaRPr lang="zh-CN" altLang="en-US" sz="750" strike="noStrike" noProof="1">
                <a:solidFill>
                  <a:schemeClr val="tx1"/>
                </a:solidFill>
                <a:latin typeface="微软雅黑" panose="020B0503020204020204" charset="-122"/>
                <a:ea typeface="微软雅黑" panose="020B0503020204020204" charset="-122"/>
              </a:endParaRPr>
            </a:p>
          </p:txBody>
        </p:sp>
        <p:sp>
          <p:nvSpPr>
            <p:cNvPr id="11275" name="AutoShape 9"/>
            <p:cNvSpPr/>
            <p:nvPr>
              <p:custDataLst>
                <p:tags r:id="rId10"/>
              </p:custDataLst>
            </p:nvPr>
          </p:nvSpPr>
          <p:spPr>
            <a:xfrm>
              <a:off x="5202576" y="4664096"/>
              <a:ext cx="663118" cy="713130"/>
            </a:xfrm>
            <a:prstGeom prst="hexagon">
              <a:avLst>
                <a:gd name="adj" fmla="val 27986"/>
                <a:gd name="vf" fmla="val 115470"/>
              </a:avLst>
            </a:prstGeom>
            <a:solidFill>
              <a:srgbClr val="CCFFCC"/>
            </a:solidFill>
            <a:ln w="9525" cap="flat" cmpd="sng">
              <a:solidFill>
                <a:schemeClr val="tx1"/>
              </a:solidFill>
              <a:prstDash val="solid"/>
              <a:miter/>
              <a:headEnd type="none" w="med" len="med"/>
              <a:tailEnd type="none" w="med" len="med"/>
            </a:ln>
          </p:spPr>
          <p:txBody>
            <a:bodyPr wrap="none" anchor="ctr"/>
            <a:p>
              <a:pPr algn="ctr" fontAlgn="base"/>
              <a:r>
                <a:rPr lang="zh-CN" altLang="en-US" sz="750" strike="noStrike" noProof="1" dirty="0">
                  <a:solidFill>
                    <a:schemeClr val="tx1"/>
                  </a:solidFill>
                  <a:latin typeface="微软雅黑" panose="020B0503020204020204" charset="-122"/>
                  <a:ea typeface="微软雅黑" panose="020B0503020204020204" charset="-122"/>
                  <a:cs typeface="+mn-cs"/>
                </a:rPr>
                <a:t>接口</a:t>
              </a:r>
              <a:endParaRPr lang="zh-CN" altLang="en-US" sz="750" strike="noStrike" noProof="1" dirty="0">
                <a:solidFill>
                  <a:schemeClr val="tx1"/>
                </a:solidFill>
                <a:latin typeface="微软雅黑" panose="020B0503020204020204" charset="-122"/>
                <a:ea typeface="微软雅黑" panose="020B0503020204020204" charset="-122"/>
              </a:endParaRPr>
            </a:p>
            <a:p>
              <a:pPr algn="ctr" fontAlgn="base"/>
              <a:r>
                <a:rPr lang="zh-CN" altLang="en-US" sz="750" strike="noStrike" noProof="1" dirty="0">
                  <a:solidFill>
                    <a:schemeClr val="tx1"/>
                  </a:solidFill>
                  <a:latin typeface="微软雅黑" panose="020B0503020204020204" charset="-122"/>
                  <a:ea typeface="微软雅黑" panose="020B0503020204020204" charset="-122"/>
                </a:rPr>
                <a:t>技术</a:t>
              </a:r>
              <a:endParaRPr lang="zh-CN" altLang="en-US" sz="750" strike="noStrike" noProof="1" dirty="0">
                <a:solidFill>
                  <a:schemeClr val="tx1"/>
                </a:solidFill>
                <a:latin typeface="微软雅黑" panose="020B0503020204020204" charset="-122"/>
                <a:ea typeface="微软雅黑" panose="020B0503020204020204" charset="-122"/>
              </a:endParaRPr>
            </a:p>
          </p:txBody>
        </p:sp>
        <p:sp>
          <p:nvSpPr>
            <p:cNvPr id="11276" name="AutoShape 10"/>
            <p:cNvSpPr/>
            <p:nvPr>
              <p:custDataLst>
                <p:tags r:id="rId11"/>
              </p:custDataLst>
            </p:nvPr>
          </p:nvSpPr>
          <p:spPr>
            <a:xfrm>
              <a:off x="6050922" y="4665949"/>
              <a:ext cx="697662" cy="713129"/>
            </a:xfrm>
            <a:prstGeom prst="hexagon">
              <a:avLst>
                <a:gd name="adj" fmla="val 27986"/>
                <a:gd name="vf" fmla="val 115470"/>
              </a:avLst>
            </a:prstGeom>
            <a:solidFill>
              <a:srgbClr val="CCFFCC"/>
            </a:solidFill>
            <a:ln w="9525" cap="flat" cmpd="sng">
              <a:solidFill>
                <a:schemeClr val="tx1"/>
              </a:solidFill>
              <a:prstDash val="dash"/>
              <a:miter/>
              <a:headEnd type="none" w="med" len="med"/>
              <a:tailEnd type="none" w="med" len="med"/>
            </a:ln>
          </p:spPr>
          <p:txBody>
            <a:bodyPr wrap="none" anchor="ctr"/>
            <a:p>
              <a:pPr algn="ctr" fontAlgn="base"/>
              <a:r>
                <a:rPr lang="zh-CN" altLang="en-US" sz="750" strike="noStrike" noProof="1">
                  <a:solidFill>
                    <a:schemeClr val="tx1"/>
                  </a:solidFill>
                  <a:latin typeface="微软雅黑" panose="020B0503020204020204" charset="-122"/>
                  <a:ea typeface="微软雅黑" panose="020B0503020204020204" charset="-122"/>
                  <a:cs typeface="+mn-cs"/>
                </a:rPr>
                <a:t>汇编</a:t>
              </a:r>
              <a:endParaRPr lang="en-US" altLang="zh-CN" sz="750" strike="noStrike" noProof="1">
                <a:solidFill>
                  <a:schemeClr val="tx1"/>
                </a:solidFill>
                <a:latin typeface="微软雅黑" panose="020B0503020204020204" charset="-122"/>
                <a:ea typeface="微软雅黑" panose="020B0503020204020204" charset="-122"/>
              </a:endParaRPr>
            </a:p>
            <a:p>
              <a:pPr algn="ctr" fontAlgn="base"/>
              <a:r>
                <a:rPr lang="zh-CN" altLang="en-US" sz="750" strike="noStrike" noProof="1">
                  <a:solidFill>
                    <a:schemeClr val="tx1"/>
                  </a:solidFill>
                  <a:latin typeface="微软雅黑" panose="020B0503020204020204" charset="-122"/>
                  <a:ea typeface="微软雅黑" panose="020B0503020204020204" charset="-122"/>
                  <a:cs typeface="+mn-cs"/>
                </a:rPr>
                <a:t>语言</a:t>
              </a:r>
              <a:endParaRPr lang="zh-CN" altLang="en-US" sz="750" strike="noStrike" noProof="1">
                <a:solidFill>
                  <a:schemeClr val="tx1"/>
                </a:solidFill>
                <a:latin typeface="微软雅黑" panose="020B0503020204020204" charset="-122"/>
                <a:ea typeface="微软雅黑" panose="020B0503020204020204" charset="-122"/>
              </a:endParaRPr>
            </a:p>
          </p:txBody>
        </p:sp>
        <p:sp>
          <p:nvSpPr>
            <p:cNvPr id="11277" name="Rectangle 11"/>
            <p:cNvSpPr/>
            <p:nvPr>
              <p:custDataLst>
                <p:tags r:id="rId12"/>
              </p:custDataLst>
            </p:nvPr>
          </p:nvSpPr>
          <p:spPr>
            <a:xfrm>
              <a:off x="1846238" y="4597414"/>
              <a:ext cx="7420248" cy="889096"/>
            </a:xfrm>
            <a:prstGeom prst="rect">
              <a:avLst/>
            </a:prstGeom>
            <a:noFill/>
            <a:ln w="3175" cap="flat" cmpd="sng">
              <a:solidFill>
                <a:schemeClr val="accent2"/>
              </a:solidFill>
              <a:prstDash val="solid"/>
              <a:miter/>
              <a:headEnd type="none" w="med" len="med"/>
              <a:tailEnd type="none" w="med" len="med"/>
            </a:ln>
          </p:spPr>
          <p:txBody>
            <a:bodyPr wrap="none" anchor="ctr" anchorCtr="0"/>
            <a:p>
              <a:pPr algn="ctr"/>
              <a:endParaRPr lang="zh-CN" altLang="en-US" sz="900" b="1">
                <a:solidFill>
                  <a:schemeClr val="bg1"/>
                </a:solidFill>
                <a:latin typeface="微软雅黑" panose="020B0503020204020204" charset="-122"/>
                <a:ea typeface="微软雅黑" panose="020B0503020204020204" charset="-122"/>
              </a:endParaRPr>
            </a:p>
          </p:txBody>
        </p:sp>
        <p:sp>
          <p:nvSpPr>
            <p:cNvPr id="11278" name="AutoShape 13"/>
            <p:cNvSpPr/>
            <p:nvPr>
              <p:custDataLst>
                <p:tags r:id="rId13"/>
              </p:custDataLst>
            </p:nvPr>
          </p:nvSpPr>
          <p:spPr>
            <a:xfrm>
              <a:off x="6893712" y="4667801"/>
              <a:ext cx="727947" cy="713130"/>
            </a:xfrm>
            <a:prstGeom prst="hexagon">
              <a:avLst>
                <a:gd name="adj" fmla="val 29092"/>
                <a:gd name="vf" fmla="val 115470"/>
              </a:avLst>
            </a:prstGeom>
            <a:solidFill>
              <a:srgbClr val="CCFFCC"/>
            </a:solidFill>
            <a:ln w="9525" cap="flat" cmpd="sng">
              <a:solidFill>
                <a:schemeClr val="tx1"/>
              </a:solidFill>
              <a:prstDash val="solid"/>
              <a:miter/>
              <a:headEnd type="none" w="med" len="med"/>
              <a:tailEnd type="none" w="med" len="med"/>
            </a:ln>
          </p:spPr>
          <p:txBody>
            <a:bodyPr wrap="none" anchor="ctr"/>
            <a:p>
              <a:pPr algn="ctr" fontAlgn="base"/>
              <a:r>
                <a:rPr lang="zh-CN" altLang="en-US" sz="750" strike="noStrike" noProof="1">
                  <a:solidFill>
                    <a:schemeClr val="tx1"/>
                  </a:solidFill>
                  <a:latin typeface="微软雅黑" panose="020B0503020204020204" charset="-122"/>
                  <a:ea typeface="微软雅黑" panose="020B0503020204020204" charset="-122"/>
                  <a:cs typeface="+mn-cs"/>
                </a:rPr>
                <a:t>操作</a:t>
              </a:r>
              <a:endParaRPr lang="en-US" altLang="zh-CN" sz="750" strike="noStrike" noProof="1">
                <a:solidFill>
                  <a:schemeClr val="tx1"/>
                </a:solidFill>
                <a:latin typeface="微软雅黑" panose="020B0503020204020204" charset="-122"/>
                <a:ea typeface="微软雅黑" panose="020B0503020204020204" charset="-122"/>
              </a:endParaRPr>
            </a:p>
            <a:p>
              <a:pPr algn="ctr" fontAlgn="base"/>
              <a:r>
                <a:rPr lang="zh-CN" altLang="en-US" sz="750" strike="noStrike" noProof="1">
                  <a:solidFill>
                    <a:schemeClr val="tx1"/>
                  </a:solidFill>
                  <a:latin typeface="微软雅黑" panose="020B0503020204020204" charset="-122"/>
                  <a:ea typeface="微软雅黑" panose="020B0503020204020204" charset="-122"/>
                  <a:cs typeface="+mn-cs"/>
                </a:rPr>
                <a:t>系统</a:t>
              </a:r>
              <a:endParaRPr lang="zh-CN" altLang="en-US" sz="750" strike="noStrike" noProof="1">
                <a:solidFill>
                  <a:schemeClr val="tx1"/>
                </a:solidFill>
                <a:latin typeface="微软雅黑" panose="020B0503020204020204" charset="-122"/>
                <a:ea typeface="微软雅黑" panose="020B0503020204020204" charset="-122"/>
              </a:endParaRPr>
            </a:p>
          </p:txBody>
        </p:sp>
        <p:sp>
          <p:nvSpPr>
            <p:cNvPr id="11279" name="AutoShape 14"/>
            <p:cNvSpPr/>
            <p:nvPr>
              <p:custDataLst>
                <p:tags r:id="rId14"/>
              </p:custDataLst>
            </p:nvPr>
          </p:nvSpPr>
          <p:spPr>
            <a:xfrm>
              <a:off x="7716126" y="4665949"/>
              <a:ext cx="733504" cy="713129"/>
            </a:xfrm>
            <a:prstGeom prst="hexagon">
              <a:avLst>
                <a:gd name="adj" fmla="val 29480"/>
                <a:gd name="vf" fmla="val 115470"/>
              </a:avLst>
            </a:prstGeom>
            <a:solidFill>
              <a:srgbClr val="CCFFCC"/>
            </a:solidFill>
            <a:ln w="9525" cap="flat" cmpd="sng">
              <a:solidFill>
                <a:schemeClr val="tx1"/>
              </a:solidFill>
              <a:prstDash val="solid"/>
              <a:miter/>
              <a:headEnd type="none" w="med" len="med"/>
              <a:tailEnd type="none" w="med" len="med"/>
            </a:ln>
          </p:spPr>
          <p:txBody>
            <a:bodyPr wrap="none" anchor="ctr"/>
            <a:p>
              <a:pPr algn="ctr" fontAlgn="base"/>
              <a:r>
                <a:rPr lang="zh-CN" altLang="en-US" sz="750" strike="noStrike" noProof="1">
                  <a:solidFill>
                    <a:schemeClr val="tx1"/>
                  </a:solidFill>
                  <a:latin typeface="微软雅黑" panose="020B0503020204020204" charset="-122"/>
                  <a:ea typeface="微软雅黑" panose="020B0503020204020204" charset="-122"/>
                  <a:cs typeface="+mn-cs"/>
                </a:rPr>
                <a:t>编译</a:t>
              </a:r>
              <a:endParaRPr lang="en-US" altLang="zh-CN" sz="750" strike="noStrike" noProof="1">
                <a:solidFill>
                  <a:schemeClr val="tx1"/>
                </a:solidFill>
                <a:latin typeface="微软雅黑" panose="020B0503020204020204" charset="-122"/>
                <a:ea typeface="微软雅黑" panose="020B0503020204020204" charset="-122"/>
              </a:endParaRPr>
            </a:p>
            <a:p>
              <a:pPr algn="ctr" fontAlgn="base"/>
              <a:r>
                <a:rPr lang="zh-CN" altLang="en-US" sz="750" strike="noStrike" noProof="1">
                  <a:solidFill>
                    <a:schemeClr val="tx1"/>
                  </a:solidFill>
                  <a:latin typeface="微软雅黑" panose="020B0503020204020204" charset="-122"/>
                  <a:ea typeface="微软雅黑" panose="020B0503020204020204" charset="-122"/>
                  <a:cs typeface="+mn-cs"/>
                </a:rPr>
                <a:t>技术</a:t>
              </a:r>
              <a:endParaRPr lang="zh-CN" altLang="en-US" sz="750" strike="noStrike" noProof="1">
                <a:solidFill>
                  <a:schemeClr val="tx1"/>
                </a:solidFill>
                <a:latin typeface="微软雅黑" panose="020B0503020204020204" charset="-122"/>
                <a:ea typeface="微软雅黑" panose="020B0503020204020204" charset="-122"/>
              </a:endParaRPr>
            </a:p>
          </p:txBody>
        </p:sp>
        <p:sp>
          <p:nvSpPr>
            <p:cNvPr id="11280" name="Rectangle 15"/>
            <p:cNvSpPr/>
            <p:nvPr>
              <p:custDataLst>
                <p:tags r:id="rId15"/>
              </p:custDataLst>
            </p:nvPr>
          </p:nvSpPr>
          <p:spPr>
            <a:xfrm>
              <a:off x="1886027" y="4767787"/>
              <a:ext cx="729800" cy="505674"/>
            </a:xfrm>
            <a:prstGeom prst="rect">
              <a:avLst/>
            </a:prstGeom>
            <a:noFill/>
            <a:ln w="9525">
              <a:noFill/>
            </a:ln>
          </p:spPr>
          <p:txBody>
            <a:bodyPr wrap="none" anchor="ctr" anchorCtr="0"/>
            <a:p>
              <a:pPr algn="ctr"/>
              <a:r>
                <a:rPr lang="zh-CN" altLang="en-US" sz="900" b="1" dirty="0">
                  <a:solidFill>
                    <a:schemeClr val="tx1"/>
                  </a:solidFill>
                  <a:latin typeface="微软雅黑" panose="020B0503020204020204" charset="-122"/>
                  <a:ea typeface="微软雅黑" panose="020B0503020204020204" charset="-122"/>
                </a:rPr>
                <a:t>课程层</a:t>
              </a:r>
              <a:endParaRPr lang="zh-CN" altLang="en-US" sz="900" b="1" dirty="0">
                <a:solidFill>
                  <a:schemeClr val="tx1"/>
                </a:solidFill>
                <a:latin typeface="微软雅黑" panose="020B0503020204020204" charset="-122"/>
                <a:ea typeface="微软雅黑" panose="020B0503020204020204" charset="-122"/>
              </a:endParaRPr>
            </a:p>
          </p:txBody>
        </p:sp>
        <p:sp>
          <p:nvSpPr>
            <p:cNvPr id="11281" name="Rectangle 17"/>
            <p:cNvSpPr/>
            <p:nvPr>
              <p:custDataLst>
                <p:tags r:id="rId16"/>
              </p:custDataLst>
            </p:nvPr>
          </p:nvSpPr>
          <p:spPr>
            <a:xfrm>
              <a:off x="1868568" y="1942936"/>
              <a:ext cx="885392" cy="505674"/>
            </a:xfrm>
            <a:prstGeom prst="rect">
              <a:avLst/>
            </a:prstGeom>
            <a:noFill/>
            <a:ln w="9525">
              <a:noFill/>
            </a:ln>
          </p:spPr>
          <p:txBody>
            <a:bodyPr wrap="none" anchor="ctr" anchorCtr="0"/>
            <a:p>
              <a:pPr algn="ctr"/>
              <a:r>
                <a:rPr lang="zh-CN" altLang="en-US" sz="900" b="1" dirty="0">
                  <a:solidFill>
                    <a:schemeClr val="tx1"/>
                  </a:solidFill>
                  <a:latin typeface="微软雅黑" panose="020B0503020204020204" charset="-122"/>
                  <a:ea typeface="微软雅黑" panose="020B0503020204020204" charset="-122"/>
                </a:rPr>
                <a:t>系统</a:t>
              </a:r>
              <a:endParaRPr lang="en-US" altLang="zh-CN" sz="900" b="1" dirty="0">
                <a:solidFill>
                  <a:schemeClr val="tx1"/>
                </a:solidFill>
                <a:latin typeface="微软雅黑" panose="020B0503020204020204" charset="-122"/>
                <a:ea typeface="微软雅黑" panose="020B0503020204020204" charset="-122"/>
              </a:endParaRPr>
            </a:p>
            <a:p>
              <a:pPr algn="ctr"/>
              <a:r>
                <a:rPr lang="zh-CN" altLang="en-US" sz="900" b="1" dirty="0">
                  <a:solidFill>
                    <a:schemeClr val="tx1"/>
                  </a:solidFill>
                  <a:latin typeface="微软雅黑" panose="020B0503020204020204" charset="-122"/>
                  <a:ea typeface="微软雅黑" panose="020B0503020204020204" charset="-122"/>
                </a:rPr>
                <a:t>实现层</a:t>
              </a:r>
              <a:endParaRPr lang="zh-CN" altLang="en-US" sz="900" b="1" dirty="0">
                <a:solidFill>
                  <a:schemeClr val="tx1"/>
                </a:solidFill>
                <a:latin typeface="微软雅黑" panose="020B0503020204020204" charset="-122"/>
                <a:ea typeface="微软雅黑" panose="020B0503020204020204" charset="-122"/>
              </a:endParaRPr>
            </a:p>
          </p:txBody>
        </p:sp>
        <p:sp>
          <p:nvSpPr>
            <p:cNvPr id="133" name="圆角矩形 132"/>
            <p:cNvSpPr/>
            <p:nvPr>
              <p:custDataLst>
                <p:tags r:id="rId17"/>
              </p:custDataLst>
            </p:nvPr>
          </p:nvSpPr>
          <p:spPr>
            <a:xfrm>
              <a:off x="2929890" y="1910928"/>
              <a:ext cx="3157938" cy="705926"/>
            </a:xfrm>
            <a:prstGeom prst="roundRect">
              <a:avLst/>
            </a:prstGeom>
            <a:solidFill>
              <a:schemeClr val="bg1">
                <a:lumMod val="85000"/>
              </a:schemeClr>
            </a:solidFill>
            <a:ln w="635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defRPr/>
              </a:pPr>
              <a:endParaRPr lang="zh-CN" altLang="en-US" sz="900" i="0" strike="noStrike" noProof="1" dirty="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latin typeface="微软雅黑" panose="020B0503020204020204" charset="-122"/>
                <a:ea typeface="微软雅黑" panose="020B0503020204020204" charset="-122"/>
              </a:endParaRPr>
            </a:p>
          </p:txBody>
        </p:sp>
        <p:sp>
          <p:nvSpPr>
            <p:cNvPr id="134" name="圆角矩形 133"/>
            <p:cNvSpPr/>
            <p:nvPr>
              <p:custDataLst>
                <p:tags r:id="rId18"/>
              </p:custDataLst>
            </p:nvPr>
          </p:nvSpPr>
          <p:spPr>
            <a:xfrm>
              <a:off x="3013266" y="2028136"/>
              <a:ext cx="1725506" cy="461013"/>
            </a:xfrm>
            <a:prstGeom prst="roundRect">
              <a:avLst/>
            </a:prstGeom>
            <a:solidFill>
              <a:srgbClr val="66CCFF"/>
            </a:solidFill>
            <a:ln w="635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defRPr/>
              </a:pPr>
              <a:r>
                <a:rPr lang="en-US" altLang="zh-CN" sz="900" b="1" i="0" strike="noStrike" noProof="1" dirty="0" smtClean="0">
                  <a:ln w="18000">
                    <a:noFill/>
                    <a:prstDash val="solid"/>
                    <a:miter lim="800000"/>
                  </a:ln>
                  <a:solidFill>
                    <a:schemeClr val="tx1"/>
                  </a:solidFill>
                  <a:latin typeface="微软雅黑" panose="020B0503020204020204" charset="-122"/>
                  <a:ea typeface="微软雅黑" panose="020B0503020204020204" charset="-122"/>
                </a:rPr>
                <a:t>CPU</a:t>
              </a:r>
              <a:r>
                <a:rPr lang="zh-CN" altLang="en-US" sz="900" b="1" i="0" strike="noStrike" noProof="1" dirty="0" smtClean="0">
                  <a:ln w="18000">
                    <a:noFill/>
                    <a:prstDash val="solid"/>
                    <a:miter lim="800000"/>
                  </a:ln>
                  <a:solidFill>
                    <a:schemeClr val="tx1"/>
                  </a:solidFill>
                  <a:latin typeface="微软雅黑" panose="020B0503020204020204" charset="-122"/>
                  <a:ea typeface="微软雅黑" panose="020B0503020204020204" charset="-122"/>
                </a:rPr>
                <a:t>设计</a:t>
              </a:r>
              <a:endParaRPr lang="zh-CN" altLang="en-US" sz="900" b="1" i="0" strike="noStrike" noProof="1" dirty="0">
                <a:ln w="18000">
                  <a:noFill/>
                  <a:prstDash val="solid"/>
                  <a:miter lim="800000"/>
                </a:ln>
                <a:solidFill>
                  <a:schemeClr val="tx1"/>
                </a:solidFill>
                <a:latin typeface="微软雅黑" panose="020B0503020204020204" charset="-122"/>
                <a:ea typeface="微软雅黑" panose="020B0503020204020204" charset="-122"/>
              </a:endParaRPr>
            </a:p>
          </p:txBody>
        </p:sp>
        <p:sp>
          <p:nvSpPr>
            <p:cNvPr id="135" name="矩形 134"/>
            <p:cNvSpPr/>
            <p:nvPr>
              <p:custDataLst>
                <p:tags r:id="rId19"/>
              </p:custDataLst>
            </p:nvPr>
          </p:nvSpPr>
          <p:spPr>
            <a:xfrm>
              <a:off x="2876108" y="3310004"/>
              <a:ext cx="466775" cy="955778"/>
            </a:xfrm>
            <a:prstGeom prst="rect">
              <a:avLst/>
            </a:prstGeom>
            <a:solidFill>
              <a:schemeClr val="bg1"/>
            </a:solidFill>
            <a:ln w="6350">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defRPr/>
              </a:pPr>
              <a:r>
                <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rPr>
                <a:t>设计工具</a:t>
              </a:r>
              <a:endPar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endParaRPr>
            </a:p>
          </p:txBody>
        </p:sp>
        <p:sp>
          <p:nvSpPr>
            <p:cNvPr id="136" name="矩形 135"/>
            <p:cNvSpPr/>
            <p:nvPr>
              <p:custDataLst>
                <p:tags r:id="rId20"/>
              </p:custDataLst>
            </p:nvPr>
          </p:nvSpPr>
          <p:spPr>
            <a:xfrm>
              <a:off x="3442907" y="3321118"/>
              <a:ext cx="611254" cy="955778"/>
            </a:xfrm>
            <a:prstGeom prst="rect">
              <a:avLst/>
            </a:prstGeom>
            <a:solidFill>
              <a:schemeClr val="bg1"/>
            </a:solidFill>
            <a:ln w="6350">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r>
                <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rPr>
                <a:t>基本功能部件设计</a:t>
              </a:r>
              <a:endPar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endParaRPr>
            </a:p>
          </p:txBody>
        </p:sp>
        <p:sp>
          <p:nvSpPr>
            <p:cNvPr id="137" name="矩形 136"/>
            <p:cNvSpPr/>
            <p:nvPr>
              <p:custDataLst>
                <p:tags r:id="rId21"/>
              </p:custDataLst>
            </p:nvPr>
          </p:nvSpPr>
          <p:spPr>
            <a:xfrm>
              <a:off x="4131957" y="3310003"/>
              <a:ext cx="877981" cy="955778"/>
            </a:xfrm>
            <a:prstGeom prst="rect">
              <a:avLst/>
            </a:prstGeom>
            <a:solidFill>
              <a:schemeClr val="bg1"/>
            </a:solidFill>
            <a:ln w="6350">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r>
                <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rPr>
                <a:t>数据通路及控制器设计</a:t>
              </a:r>
              <a:endPar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endParaRPr>
            </a:p>
          </p:txBody>
        </p:sp>
        <p:sp>
          <p:nvSpPr>
            <p:cNvPr id="138" name="矩形 137"/>
            <p:cNvSpPr/>
            <p:nvPr>
              <p:custDataLst>
                <p:tags r:id="rId22"/>
              </p:custDataLst>
            </p:nvPr>
          </p:nvSpPr>
          <p:spPr>
            <a:xfrm>
              <a:off x="5109963" y="3310003"/>
              <a:ext cx="877981" cy="955778"/>
            </a:xfrm>
            <a:prstGeom prst="rect">
              <a:avLst/>
            </a:prstGeom>
            <a:solidFill>
              <a:schemeClr val="bg1"/>
            </a:solidFill>
            <a:ln w="6350">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r>
                <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rPr>
                <a:t>基</a:t>
              </a:r>
              <a:r>
                <a:rPr lang="en-US" altLang="zh-CN" sz="900" i="0" strike="noStrike" noProof="1" dirty="0">
                  <a:ln w="18000">
                    <a:noFill/>
                    <a:prstDash val="solid"/>
                    <a:miter lim="800000"/>
                  </a:ln>
                  <a:solidFill>
                    <a:schemeClr val="tx1"/>
                  </a:solidFill>
                  <a:latin typeface="微软雅黑" panose="020B0503020204020204" charset="-122"/>
                  <a:ea typeface="微软雅黑" panose="020B0503020204020204" charset="-122"/>
                </a:rPr>
                <a:t>FPGA</a:t>
              </a:r>
              <a:endParaRPr lang="en-US" altLang="zh-CN" sz="900" i="0" strike="noStrike" noProof="1" dirty="0">
                <a:ln w="18000">
                  <a:noFill/>
                  <a:prstDash val="solid"/>
                  <a:miter lim="800000"/>
                </a:ln>
                <a:solidFill>
                  <a:schemeClr val="tx1"/>
                </a:solidFill>
                <a:latin typeface="微软雅黑" panose="020B0503020204020204" charset="-122"/>
                <a:ea typeface="微软雅黑" panose="020B0503020204020204" charset="-122"/>
              </a:endParaRPr>
            </a:p>
            <a:p>
              <a:pPr algn="ctr" fontAlgn="base"/>
              <a:r>
                <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rPr>
                <a:t>接口设计</a:t>
              </a:r>
              <a:endPar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endParaRPr>
            </a:p>
          </p:txBody>
        </p:sp>
        <p:sp>
          <p:nvSpPr>
            <p:cNvPr id="139" name="矩形 138"/>
            <p:cNvSpPr/>
            <p:nvPr>
              <p:custDataLst>
                <p:tags r:id="rId23"/>
              </p:custDataLst>
            </p:nvPr>
          </p:nvSpPr>
          <p:spPr>
            <a:xfrm>
              <a:off x="6910383" y="3298889"/>
              <a:ext cx="689048" cy="955778"/>
            </a:xfrm>
            <a:prstGeom prst="rect">
              <a:avLst/>
            </a:prstGeom>
            <a:solidFill>
              <a:schemeClr val="bg1"/>
            </a:solidFill>
            <a:ln w="6350">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r>
                <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rPr>
                <a:t>操作系统设计</a:t>
              </a:r>
              <a:endPar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endParaRPr>
            </a:p>
          </p:txBody>
        </p:sp>
        <p:sp>
          <p:nvSpPr>
            <p:cNvPr id="140" name="矩形 139"/>
            <p:cNvSpPr/>
            <p:nvPr>
              <p:custDataLst>
                <p:tags r:id="rId24"/>
              </p:custDataLst>
            </p:nvPr>
          </p:nvSpPr>
          <p:spPr>
            <a:xfrm>
              <a:off x="7721683" y="3298889"/>
              <a:ext cx="689048" cy="955778"/>
            </a:xfrm>
            <a:prstGeom prst="rect">
              <a:avLst/>
            </a:prstGeom>
            <a:solidFill>
              <a:schemeClr val="bg1"/>
            </a:solidFill>
            <a:ln w="6350">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r>
                <a:rPr lang="zh-CN" altLang="en-US" sz="900" i="0" strike="noStrike" noProof="1" dirty="0" smtClean="0">
                  <a:ln w="18000">
                    <a:noFill/>
                    <a:prstDash val="solid"/>
                    <a:miter lim="800000"/>
                  </a:ln>
                  <a:solidFill>
                    <a:schemeClr val="tx1"/>
                  </a:solidFill>
                  <a:latin typeface="微软雅黑" panose="020B0503020204020204" charset="-122"/>
                  <a:ea typeface="微软雅黑" panose="020B0503020204020204" charset="-122"/>
                </a:rPr>
                <a:t>编译器</a:t>
              </a:r>
              <a:endParaRPr lang="zh-CN" altLang="en-US" sz="900" i="0" strike="noStrike" noProof="1" dirty="0" smtClean="0">
                <a:ln w="18000">
                  <a:noFill/>
                  <a:prstDash val="solid"/>
                  <a:miter lim="800000"/>
                </a:ln>
                <a:solidFill>
                  <a:schemeClr val="tx1"/>
                </a:solidFill>
                <a:latin typeface="微软雅黑" panose="020B0503020204020204" charset="-122"/>
                <a:ea typeface="微软雅黑" panose="020B0503020204020204" charset="-122"/>
              </a:endParaRPr>
            </a:p>
            <a:p>
              <a:pPr algn="ctr" fontAlgn="base"/>
              <a:r>
                <a:rPr lang="zh-CN" altLang="en-US" sz="900" i="0" strike="noStrike" noProof="1" dirty="0" smtClean="0">
                  <a:ln w="18000">
                    <a:noFill/>
                    <a:prstDash val="solid"/>
                    <a:miter lim="800000"/>
                  </a:ln>
                  <a:solidFill>
                    <a:schemeClr val="tx1"/>
                  </a:solidFill>
                  <a:latin typeface="微软雅黑" panose="020B0503020204020204" charset="-122"/>
                  <a:ea typeface="微软雅黑" panose="020B0503020204020204" charset="-122"/>
                </a:rPr>
                <a:t>设计</a:t>
              </a:r>
              <a:endParaRPr lang="zh-CN" altLang="en-US" sz="900" i="0" strike="noStrike" noProof="1" dirty="0">
                <a:ln w="18000">
                  <a:noFill/>
                  <a:prstDash val="solid"/>
                  <a:miter lim="800000"/>
                </a:ln>
                <a:solidFill>
                  <a:schemeClr val="tx1"/>
                </a:solidFill>
                <a:latin typeface="微软雅黑" panose="020B0503020204020204" charset="-122"/>
                <a:ea typeface="微软雅黑" panose="020B0503020204020204" charset="-122"/>
              </a:endParaRPr>
            </a:p>
          </p:txBody>
        </p:sp>
        <p:cxnSp>
          <p:nvCxnSpPr>
            <p:cNvPr id="141" name="直接箭头连接符 140"/>
            <p:cNvCxnSpPr>
              <a:stCxn id="122" idx="3"/>
              <a:endCxn id="123" idx="1"/>
            </p:cNvCxnSpPr>
            <p:nvPr>
              <p:custDataLst>
                <p:tags r:id="rId25"/>
              </p:custDataLst>
            </p:nvPr>
          </p:nvCxnSpPr>
          <p:spPr>
            <a:xfrm flipV="1">
              <a:off x="6115068" y="3810119"/>
              <a:ext cx="706404" cy="5557"/>
            </a:xfrm>
            <a:prstGeom prst="straightConnector1">
              <a:avLst/>
            </a:prstGeom>
            <a:ln>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11291" name="TextBox 46"/>
            <p:cNvSpPr txBox="1"/>
            <p:nvPr>
              <p:custDataLst>
                <p:tags r:id="rId26"/>
              </p:custDataLst>
            </p:nvPr>
          </p:nvSpPr>
          <p:spPr>
            <a:xfrm>
              <a:off x="6087912" y="3378331"/>
              <a:ext cx="644595" cy="932163"/>
            </a:xfrm>
            <a:prstGeom prst="rect">
              <a:avLst/>
            </a:prstGeom>
            <a:noFill/>
            <a:ln w="9525">
              <a:noFill/>
            </a:ln>
          </p:spPr>
          <p:txBody>
            <a:bodyPr anchor="t" anchorCtr="0">
              <a:spAutoFit/>
            </a:bodyPr>
            <a:p>
              <a:r>
                <a:rPr lang="zh-CN" altLang="en-US" sz="900" b="1" dirty="0">
                  <a:solidFill>
                    <a:schemeClr val="tx1"/>
                  </a:solidFill>
                  <a:latin typeface="微软雅黑" panose="020B0503020204020204" charset="-122"/>
                  <a:ea typeface="微软雅黑" panose="020B0503020204020204" charset="-122"/>
                </a:rPr>
                <a:t>硬件</a:t>
              </a:r>
              <a:endParaRPr lang="en-US" altLang="zh-CN" sz="900" b="1" dirty="0">
                <a:solidFill>
                  <a:schemeClr val="tx1"/>
                </a:solidFill>
                <a:latin typeface="微软雅黑" panose="020B0503020204020204" charset="-122"/>
                <a:ea typeface="微软雅黑" panose="020B0503020204020204" charset="-122"/>
              </a:endParaRPr>
            </a:p>
            <a:p>
              <a:r>
                <a:rPr lang="zh-CN" altLang="en-US" sz="900" b="1" dirty="0">
                  <a:solidFill>
                    <a:schemeClr val="tx1"/>
                  </a:solidFill>
                  <a:latin typeface="微软雅黑" panose="020B0503020204020204" charset="-122"/>
                  <a:ea typeface="微软雅黑" panose="020B0503020204020204" charset="-122"/>
                </a:rPr>
                <a:t>软件</a:t>
              </a:r>
              <a:endParaRPr lang="en-US" altLang="zh-CN" sz="900" b="1" dirty="0">
                <a:solidFill>
                  <a:schemeClr val="tx1"/>
                </a:solidFill>
                <a:latin typeface="微软雅黑" panose="020B0503020204020204" charset="-122"/>
                <a:ea typeface="微软雅黑" panose="020B0503020204020204" charset="-122"/>
              </a:endParaRPr>
            </a:p>
            <a:p>
              <a:endParaRPr lang="en-US" altLang="zh-CN" sz="900" b="1" dirty="0">
                <a:solidFill>
                  <a:schemeClr val="tx1"/>
                </a:solidFill>
                <a:latin typeface="微软雅黑" panose="020B0503020204020204" charset="-122"/>
                <a:ea typeface="微软雅黑" panose="020B0503020204020204" charset="-122"/>
              </a:endParaRPr>
            </a:p>
            <a:p>
              <a:r>
                <a:rPr lang="zh-CN" altLang="en-US" sz="900" b="1" dirty="0">
                  <a:solidFill>
                    <a:schemeClr val="tx1"/>
                  </a:solidFill>
                  <a:latin typeface="微软雅黑" panose="020B0503020204020204" charset="-122"/>
                  <a:ea typeface="微软雅黑" panose="020B0503020204020204" charset="-122"/>
                </a:rPr>
                <a:t>协同</a:t>
              </a:r>
              <a:endParaRPr lang="en-US" altLang="zh-CN" sz="900" b="1" dirty="0">
                <a:solidFill>
                  <a:schemeClr val="tx1"/>
                </a:solidFill>
                <a:latin typeface="微软雅黑" panose="020B0503020204020204" charset="-122"/>
                <a:ea typeface="微软雅黑" panose="020B0503020204020204" charset="-122"/>
              </a:endParaRPr>
            </a:p>
            <a:p>
              <a:r>
                <a:rPr lang="zh-CN" altLang="en-US" sz="900" b="1" dirty="0">
                  <a:solidFill>
                    <a:schemeClr val="tx1"/>
                  </a:solidFill>
                  <a:latin typeface="微软雅黑" panose="020B0503020204020204" charset="-122"/>
                  <a:ea typeface="微软雅黑" panose="020B0503020204020204" charset="-122"/>
                </a:rPr>
                <a:t>设计</a:t>
              </a:r>
              <a:endParaRPr lang="zh-CN" altLang="en-US" sz="900" b="1" dirty="0">
                <a:solidFill>
                  <a:schemeClr val="tx1"/>
                </a:solidFill>
                <a:latin typeface="微软雅黑" panose="020B0503020204020204" charset="-122"/>
                <a:ea typeface="微软雅黑" panose="020B0503020204020204" charset="-122"/>
              </a:endParaRPr>
            </a:p>
          </p:txBody>
        </p:sp>
        <p:sp>
          <p:nvSpPr>
            <p:cNvPr id="11292" name="AutoShape 14"/>
            <p:cNvSpPr/>
            <p:nvPr>
              <p:custDataLst>
                <p:tags r:id="rId27"/>
              </p:custDataLst>
            </p:nvPr>
          </p:nvSpPr>
          <p:spPr>
            <a:xfrm>
              <a:off x="8516312" y="4665949"/>
              <a:ext cx="683492" cy="713129"/>
            </a:xfrm>
            <a:prstGeom prst="hexagon">
              <a:avLst>
                <a:gd name="adj" fmla="val 29481"/>
                <a:gd name="vf" fmla="val 115470"/>
              </a:avLst>
            </a:prstGeom>
            <a:solidFill>
              <a:srgbClr val="FFC000"/>
            </a:solidFill>
            <a:ln w="9525" cap="flat" cmpd="sng">
              <a:solidFill>
                <a:schemeClr val="tx1"/>
              </a:solidFill>
              <a:prstDash val="solid"/>
              <a:miter/>
              <a:headEnd type="none" w="med" len="med"/>
              <a:tailEnd type="none" w="med" len="med"/>
            </a:ln>
          </p:spPr>
          <p:txBody>
            <a:bodyPr wrap="none" anchor="ctr"/>
            <a:p>
              <a:pPr algn="ctr" fontAlgn="base"/>
              <a:r>
                <a:rPr lang="zh-CN" altLang="en-US" sz="750" strike="noStrike" noProof="1" dirty="0">
                  <a:solidFill>
                    <a:schemeClr val="tx1"/>
                  </a:solidFill>
                  <a:latin typeface="微软雅黑" panose="020B0503020204020204" charset="-122"/>
                  <a:ea typeface="微软雅黑" panose="020B0503020204020204" charset="-122"/>
                  <a:cs typeface="+mn-cs"/>
                </a:rPr>
                <a:t>综合</a:t>
              </a:r>
              <a:endParaRPr lang="en-US" altLang="zh-CN" sz="750" strike="noStrike" noProof="1" dirty="0">
                <a:solidFill>
                  <a:schemeClr val="tx1"/>
                </a:solidFill>
                <a:latin typeface="微软雅黑" panose="020B0503020204020204" charset="-122"/>
                <a:ea typeface="微软雅黑" panose="020B0503020204020204" charset="-122"/>
              </a:endParaRPr>
            </a:p>
            <a:p>
              <a:pPr algn="ctr" fontAlgn="base"/>
              <a:r>
                <a:rPr lang="zh-CN" altLang="en-US" sz="750" strike="noStrike" noProof="1" dirty="0">
                  <a:solidFill>
                    <a:schemeClr val="tx1"/>
                  </a:solidFill>
                  <a:latin typeface="微软雅黑" panose="020B0503020204020204" charset="-122"/>
                  <a:ea typeface="微软雅黑" panose="020B0503020204020204" charset="-122"/>
                  <a:cs typeface="+mn-cs"/>
                </a:rPr>
                <a:t>实践</a:t>
              </a:r>
              <a:endParaRPr lang="zh-CN" altLang="en-US" sz="750" strike="noStrike" noProof="1" dirty="0">
                <a:solidFill>
                  <a:schemeClr val="tx1"/>
                </a:solidFill>
                <a:latin typeface="微软雅黑" panose="020B0503020204020204" charset="-122"/>
                <a:ea typeface="微软雅黑" panose="020B0503020204020204" charset="-122"/>
              </a:endParaRPr>
            </a:p>
          </p:txBody>
        </p:sp>
        <p:sp>
          <p:nvSpPr>
            <p:cNvPr id="11293" name="Rectangle 11"/>
            <p:cNvSpPr/>
            <p:nvPr>
              <p:custDataLst>
                <p:tags r:id="rId28"/>
              </p:custDataLst>
            </p:nvPr>
          </p:nvSpPr>
          <p:spPr>
            <a:xfrm>
              <a:off x="1857352" y="3185900"/>
              <a:ext cx="7420248" cy="1291041"/>
            </a:xfrm>
            <a:prstGeom prst="rect">
              <a:avLst/>
            </a:prstGeom>
            <a:noFill/>
            <a:ln w="3175" cap="flat" cmpd="sng">
              <a:solidFill>
                <a:schemeClr val="accent2"/>
              </a:solidFill>
              <a:prstDash val="solid"/>
              <a:miter/>
              <a:headEnd type="none" w="med" len="med"/>
              <a:tailEnd type="none" w="med" len="med"/>
            </a:ln>
          </p:spPr>
          <p:txBody>
            <a:bodyPr wrap="none" anchor="ctr" anchorCtr="0"/>
            <a:p>
              <a:pPr algn="ctr"/>
              <a:endParaRPr lang="zh-CN" altLang="en-US" sz="900" b="1">
                <a:solidFill>
                  <a:schemeClr val="bg1"/>
                </a:solidFill>
                <a:latin typeface="微软雅黑" panose="020B0503020204020204" charset="-122"/>
                <a:ea typeface="微软雅黑" panose="020B0503020204020204" charset="-122"/>
              </a:endParaRPr>
            </a:p>
          </p:txBody>
        </p:sp>
        <p:sp>
          <p:nvSpPr>
            <p:cNvPr id="11294" name="Rectangle 17"/>
            <p:cNvSpPr/>
            <p:nvPr>
              <p:custDataLst>
                <p:tags r:id="rId29"/>
              </p:custDataLst>
            </p:nvPr>
          </p:nvSpPr>
          <p:spPr>
            <a:xfrm>
              <a:off x="1879579" y="3523941"/>
              <a:ext cx="885392" cy="505674"/>
            </a:xfrm>
            <a:prstGeom prst="rect">
              <a:avLst/>
            </a:prstGeom>
            <a:noFill/>
            <a:ln w="9525">
              <a:noFill/>
            </a:ln>
          </p:spPr>
          <p:txBody>
            <a:bodyPr wrap="none" anchor="ctr" anchorCtr="0"/>
            <a:p>
              <a:pPr algn="ctr"/>
              <a:r>
                <a:rPr lang="zh-CN" altLang="en-US" sz="900" b="1" dirty="0">
                  <a:solidFill>
                    <a:schemeClr val="tx1"/>
                  </a:solidFill>
                  <a:latin typeface="微软雅黑" panose="020B0503020204020204" charset="-122"/>
                  <a:ea typeface="微软雅黑" panose="020B0503020204020204" charset="-122"/>
                </a:rPr>
                <a:t>系统</a:t>
              </a:r>
              <a:endParaRPr lang="en-US" altLang="zh-CN" sz="900" b="1" dirty="0">
                <a:solidFill>
                  <a:schemeClr val="tx1"/>
                </a:solidFill>
                <a:latin typeface="微软雅黑" panose="020B0503020204020204" charset="-122"/>
                <a:ea typeface="微软雅黑" panose="020B0503020204020204" charset="-122"/>
              </a:endParaRPr>
            </a:p>
            <a:p>
              <a:pPr algn="ctr"/>
              <a:r>
                <a:rPr lang="zh-CN" altLang="en-US" sz="900" b="1" dirty="0">
                  <a:solidFill>
                    <a:schemeClr val="tx1"/>
                  </a:solidFill>
                  <a:latin typeface="微软雅黑" panose="020B0503020204020204" charset="-122"/>
                  <a:ea typeface="微软雅黑" panose="020B0503020204020204" charset="-122"/>
                </a:rPr>
                <a:t>设计层</a:t>
              </a:r>
              <a:endParaRPr lang="zh-CN" altLang="en-US" sz="900" b="1" dirty="0">
                <a:solidFill>
                  <a:schemeClr val="tx1"/>
                </a:solidFill>
                <a:latin typeface="微软雅黑" panose="020B0503020204020204" charset="-122"/>
                <a:ea typeface="微软雅黑" panose="020B0503020204020204" charset="-122"/>
              </a:endParaRPr>
            </a:p>
          </p:txBody>
        </p:sp>
        <p:sp>
          <p:nvSpPr>
            <p:cNvPr id="146" name="矩形 145"/>
            <p:cNvSpPr/>
            <p:nvPr>
              <p:custDataLst>
                <p:tags r:id="rId30"/>
              </p:custDataLst>
            </p:nvPr>
          </p:nvSpPr>
          <p:spPr>
            <a:xfrm>
              <a:off x="4991412" y="2013422"/>
              <a:ext cx="1018763" cy="452163"/>
            </a:xfrm>
            <a:prstGeom prst="rect">
              <a:avLst/>
            </a:prstGeom>
            <a:noFill/>
            <a:ln w="6350">
              <a:noFill/>
              <a:prstDash val="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defRPr/>
              </a:pPr>
              <a:r>
                <a:rPr lang="zh-CN" altLang="en-US" sz="900" b="1" i="0" strike="noStrike" noProof="1" dirty="0" smtClean="0">
                  <a:ln w="18000">
                    <a:noFill/>
                    <a:prstDash val="solid"/>
                    <a:miter lim="800000"/>
                  </a:ln>
                  <a:solidFill>
                    <a:schemeClr val="tx1"/>
                  </a:solidFill>
                  <a:latin typeface="微软雅黑" panose="020B0503020204020204" charset="-122"/>
                  <a:ea typeface="微软雅黑" panose="020B0503020204020204" charset="-122"/>
                </a:rPr>
                <a:t>接口应用</a:t>
              </a:r>
              <a:endParaRPr lang="zh-CN" altLang="en-US" sz="900" b="1" i="0" strike="noStrike" noProof="1" dirty="0">
                <a:ln w="18000">
                  <a:noFill/>
                  <a:prstDash val="solid"/>
                  <a:miter lim="800000"/>
                </a:ln>
                <a:solidFill>
                  <a:schemeClr val="tx1"/>
                </a:solidFill>
                <a:latin typeface="微软雅黑" panose="020B0503020204020204" charset="-122"/>
                <a:ea typeface="微软雅黑" panose="020B0503020204020204" charset="-122"/>
              </a:endParaRPr>
            </a:p>
          </p:txBody>
        </p:sp>
        <p:sp>
          <p:nvSpPr>
            <p:cNvPr id="147" name="矩形 146"/>
            <p:cNvSpPr/>
            <p:nvPr>
              <p:custDataLst>
                <p:tags r:id="rId31"/>
              </p:custDataLst>
            </p:nvPr>
          </p:nvSpPr>
          <p:spPr>
            <a:xfrm>
              <a:off x="6319328" y="2002308"/>
              <a:ext cx="1346619" cy="452163"/>
            </a:xfrm>
            <a:prstGeom prst="rect">
              <a:avLst/>
            </a:prstGeom>
            <a:noFill/>
            <a:ln w="6350">
              <a:noFill/>
              <a:prstDash val="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defRPr/>
              </a:pPr>
              <a:r>
                <a:rPr lang="zh-CN" altLang="en-US" sz="900" b="1" i="0" strike="noStrike" noProof="1" dirty="0" smtClean="0">
                  <a:ln w="18000">
                    <a:noFill/>
                    <a:prstDash val="solid"/>
                    <a:miter lim="800000"/>
                  </a:ln>
                  <a:solidFill>
                    <a:schemeClr val="tx1"/>
                  </a:solidFill>
                  <a:latin typeface="微软雅黑" panose="020B0503020204020204" charset="-122"/>
                  <a:ea typeface="微软雅黑" panose="020B0503020204020204" charset="-122"/>
                </a:rPr>
                <a:t>集成操作系统</a:t>
              </a:r>
              <a:endParaRPr lang="zh-CN" altLang="en-US" sz="900" b="1" i="0" strike="noStrike" noProof="1" dirty="0">
                <a:ln w="18000">
                  <a:noFill/>
                  <a:prstDash val="solid"/>
                  <a:miter lim="800000"/>
                </a:ln>
                <a:solidFill>
                  <a:schemeClr val="tx1"/>
                </a:solidFill>
                <a:latin typeface="微软雅黑" panose="020B0503020204020204" charset="-122"/>
                <a:ea typeface="微软雅黑" panose="020B0503020204020204" charset="-122"/>
              </a:endParaRPr>
            </a:p>
          </p:txBody>
        </p:sp>
        <p:sp>
          <p:nvSpPr>
            <p:cNvPr id="148" name="矩形 147"/>
            <p:cNvSpPr/>
            <p:nvPr>
              <p:custDataLst>
                <p:tags r:id="rId32"/>
              </p:custDataLst>
            </p:nvPr>
          </p:nvSpPr>
          <p:spPr>
            <a:xfrm>
              <a:off x="7730147" y="2008828"/>
              <a:ext cx="1346619" cy="452163"/>
            </a:xfrm>
            <a:prstGeom prst="rect">
              <a:avLst/>
            </a:prstGeom>
            <a:noFill/>
            <a:ln w="6350">
              <a:noFill/>
              <a:prstDash val="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fontAlgn="base">
                <a:defRPr/>
              </a:pPr>
              <a:r>
                <a:rPr lang="zh-CN" altLang="en-US" sz="900" b="1" i="0" strike="noStrike" noProof="1" dirty="0" smtClean="0">
                  <a:ln w="18000">
                    <a:noFill/>
                    <a:prstDash val="solid"/>
                    <a:miter lim="800000"/>
                  </a:ln>
                  <a:solidFill>
                    <a:schemeClr val="tx1"/>
                  </a:solidFill>
                  <a:latin typeface="微软雅黑" panose="020B0503020204020204" charset="-122"/>
                  <a:ea typeface="微软雅黑" panose="020B0503020204020204" charset="-122"/>
                </a:rPr>
                <a:t>集成编译器</a:t>
              </a:r>
              <a:endParaRPr lang="zh-CN" altLang="en-US" sz="900" b="1" i="0" strike="noStrike" noProof="1" dirty="0">
                <a:ln w="18000">
                  <a:noFill/>
                  <a:prstDash val="solid"/>
                  <a:miter lim="800000"/>
                </a:ln>
                <a:solidFill>
                  <a:schemeClr val="tx1"/>
                </a:solidFill>
                <a:latin typeface="微软雅黑" panose="020B0503020204020204" charset="-122"/>
                <a:ea typeface="微软雅黑" panose="020B0503020204020204" charset="-122"/>
              </a:endParaRPr>
            </a:p>
          </p:txBody>
        </p:sp>
        <p:cxnSp>
          <p:nvCxnSpPr>
            <p:cNvPr id="149" name="直接箭头连接符 148"/>
            <p:cNvCxnSpPr>
              <a:stCxn id="122" idx="3"/>
              <a:endCxn id="123" idx="1"/>
            </p:cNvCxnSpPr>
            <p:nvPr>
              <p:custDataLst>
                <p:tags r:id="rId33"/>
              </p:custDataLst>
            </p:nvPr>
          </p:nvCxnSpPr>
          <p:spPr>
            <a:xfrm flipV="1">
              <a:off x="3084157" y="4319573"/>
              <a:ext cx="0" cy="344524"/>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a:stCxn id="122" idx="3"/>
              <a:endCxn id="123" idx="1"/>
            </p:cNvCxnSpPr>
            <p:nvPr>
              <p:custDataLst>
                <p:tags r:id="rId34"/>
              </p:custDataLst>
            </p:nvPr>
          </p:nvCxnSpPr>
          <p:spPr>
            <a:xfrm flipV="1">
              <a:off x="3735568" y="4319573"/>
              <a:ext cx="0" cy="344524"/>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a:stCxn id="122" idx="3"/>
              <a:endCxn id="123" idx="1"/>
            </p:cNvCxnSpPr>
            <p:nvPr>
              <p:custDataLst>
                <p:tags r:id="rId35"/>
              </p:custDataLst>
            </p:nvPr>
          </p:nvCxnSpPr>
          <p:spPr>
            <a:xfrm flipV="1">
              <a:off x="4687641" y="4319573"/>
              <a:ext cx="0" cy="344524"/>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stCxn id="122" idx="3"/>
              <a:endCxn id="123" idx="1"/>
            </p:cNvCxnSpPr>
            <p:nvPr>
              <p:custDataLst>
                <p:tags r:id="rId36"/>
              </p:custDataLst>
            </p:nvPr>
          </p:nvCxnSpPr>
          <p:spPr>
            <a:xfrm flipV="1">
              <a:off x="5556362" y="4308458"/>
              <a:ext cx="0" cy="344524"/>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a:stCxn id="122" idx="3"/>
              <a:endCxn id="123" idx="1"/>
            </p:cNvCxnSpPr>
            <p:nvPr>
              <p:custDataLst>
                <p:tags r:id="rId37"/>
              </p:custDataLst>
            </p:nvPr>
          </p:nvCxnSpPr>
          <p:spPr>
            <a:xfrm flipV="1">
              <a:off x="7254906" y="4319573"/>
              <a:ext cx="0" cy="344524"/>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a:stCxn id="122" idx="3"/>
              <a:endCxn id="123" idx="1"/>
            </p:cNvCxnSpPr>
            <p:nvPr>
              <p:custDataLst>
                <p:tags r:id="rId38"/>
              </p:custDataLst>
            </p:nvPr>
          </p:nvCxnSpPr>
          <p:spPr>
            <a:xfrm flipV="1">
              <a:off x="8058576" y="4308458"/>
              <a:ext cx="0" cy="344524"/>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a:stCxn id="122" idx="3"/>
              <a:endCxn id="123" idx="1"/>
            </p:cNvCxnSpPr>
            <p:nvPr>
              <p:custDataLst>
                <p:tags r:id="rId39"/>
              </p:custDataLst>
            </p:nvPr>
          </p:nvCxnSpPr>
          <p:spPr>
            <a:xfrm flipV="1">
              <a:off x="8853892" y="3041496"/>
              <a:ext cx="0" cy="1623491"/>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stCxn id="122" idx="3"/>
              <a:endCxn id="123" idx="1"/>
            </p:cNvCxnSpPr>
            <p:nvPr>
              <p:custDataLst>
                <p:tags r:id="rId40"/>
              </p:custDataLst>
            </p:nvPr>
          </p:nvCxnSpPr>
          <p:spPr>
            <a:xfrm flipV="1">
              <a:off x="3147985" y="2489150"/>
              <a:ext cx="0" cy="809739"/>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stCxn id="122" idx="3"/>
              <a:endCxn id="123" idx="1"/>
            </p:cNvCxnSpPr>
            <p:nvPr>
              <p:custDataLst>
                <p:tags r:id="rId41"/>
              </p:custDataLst>
            </p:nvPr>
          </p:nvCxnSpPr>
          <p:spPr>
            <a:xfrm flipV="1">
              <a:off x="3735568" y="2489150"/>
              <a:ext cx="0" cy="820853"/>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37" idx="0"/>
              <a:endCxn id="123" idx="1"/>
            </p:cNvCxnSpPr>
            <p:nvPr>
              <p:custDataLst>
                <p:tags r:id="rId42"/>
              </p:custDataLst>
            </p:nvPr>
          </p:nvCxnSpPr>
          <p:spPr>
            <a:xfrm flipV="1">
              <a:off x="4570948" y="2489150"/>
              <a:ext cx="4890" cy="820853"/>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37" idx="0"/>
              <a:endCxn id="123" idx="1"/>
            </p:cNvCxnSpPr>
            <p:nvPr>
              <p:custDataLst>
                <p:tags r:id="rId43"/>
              </p:custDataLst>
            </p:nvPr>
          </p:nvCxnSpPr>
          <p:spPr>
            <a:xfrm flipV="1">
              <a:off x="5513760" y="2616855"/>
              <a:ext cx="0" cy="704262"/>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stCxn id="137" idx="0"/>
              <a:endCxn id="123" idx="1"/>
            </p:cNvCxnSpPr>
            <p:nvPr>
              <p:custDataLst>
                <p:tags r:id="rId44"/>
              </p:custDataLst>
            </p:nvPr>
          </p:nvCxnSpPr>
          <p:spPr>
            <a:xfrm flipV="1">
              <a:off x="7241125" y="2733549"/>
              <a:ext cx="0" cy="560672"/>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a:stCxn id="137" idx="0"/>
              <a:endCxn id="123" idx="1"/>
            </p:cNvCxnSpPr>
            <p:nvPr>
              <p:custDataLst>
                <p:tags r:id="rId45"/>
              </p:custDataLst>
            </p:nvPr>
          </p:nvCxnSpPr>
          <p:spPr>
            <a:xfrm flipV="1">
              <a:off x="8109328" y="2829076"/>
              <a:ext cx="0" cy="481372"/>
            </a:xfrm>
            <a:prstGeom prst="straightConnector1">
              <a:avLst/>
            </a:prstGeom>
            <a:ln w="34925"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11" name="AutoShape 7"/>
            <p:cNvSpPr/>
            <p:nvPr>
              <p:custDataLst>
                <p:tags r:id="rId46"/>
              </p:custDataLst>
            </p:nvPr>
          </p:nvSpPr>
          <p:spPr>
            <a:xfrm>
              <a:off x="4200491" y="4640017"/>
              <a:ext cx="974301" cy="764993"/>
            </a:xfrm>
            <a:prstGeom prst="hexagon">
              <a:avLst>
                <a:gd name="adj" fmla="val 31840"/>
                <a:gd name="vf" fmla="val 115470"/>
              </a:avLst>
            </a:prstGeom>
            <a:solidFill>
              <a:srgbClr val="CCFFCC"/>
            </a:solidFill>
            <a:ln w="9525" cap="flat" cmpd="sng">
              <a:solidFill>
                <a:schemeClr val="tx1"/>
              </a:solidFill>
              <a:prstDash val="solid"/>
              <a:miter/>
              <a:headEnd type="none" w="med" len="med"/>
              <a:tailEnd type="none" w="med" len="med"/>
            </a:ln>
          </p:spPr>
          <p:txBody>
            <a:bodyPr wrap="none" anchor="ctr"/>
            <a:p>
              <a:pPr algn="ctr" fontAlgn="base"/>
              <a:r>
                <a:rPr lang="zh-CN" altLang="en-US" sz="750" strike="noStrike" noProof="1" dirty="0">
                  <a:solidFill>
                    <a:schemeClr val="tx1"/>
                  </a:solidFill>
                  <a:latin typeface="微软雅黑" panose="020B0503020204020204" charset="-122"/>
                  <a:ea typeface="微软雅黑" panose="020B0503020204020204" charset="-122"/>
                  <a:cs typeface="+mn-cs"/>
                </a:rPr>
                <a:t>计算机组成</a:t>
              </a:r>
              <a:endParaRPr lang="zh-CN" altLang="en-US" sz="750" strike="noStrike" noProof="1" dirty="0">
                <a:solidFill>
                  <a:schemeClr val="tx1"/>
                </a:solidFill>
                <a:latin typeface="微软雅黑" panose="020B0503020204020204" charset="-122"/>
                <a:ea typeface="微软雅黑" panose="020B0503020204020204" charset="-122"/>
              </a:endParaRPr>
            </a:p>
            <a:p>
              <a:pPr algn="ctr" fontAlgn="base"/>
              <a:r>
                <a:rPr lang="en-US" altLang="zh-CN" sz="750" strike="noStrike" noProof="1" dirty="0">
                  <a:solidFill>
                    <a:schemeClr val="tx1"/>
                  </a:solidFill>
                  <a:latin typeface="微软雅黑" panose="020B0503020204020204" charset="-122"/>
                  <a:ea typeface="微软雅黑" panose="020B0503020204020204" charset="-122"/>
                  <a:cs typeface="+mn-cs"/>
                </a:rPr>
                <a:t>/</a:t>
              </a:r>
              <a:r>
                <a:rPr lang="zh-CN" altLang="en-US" sz="750" strike="noStrike" noProof="1" dirty="0">
                  <a:solidFill>
                    <a:schemeClr val="tx1"/>
                  </a:solidFill>
                  <a:latin typeface="微软雅黑" panose="020B0503020204020204" charset="-122"/>
                  <a:ea typeface="微软雅黑" panose="020B0503020204020204" charset="-122"/>
                  <a:cs typeface="+mn-cs"/>
                </a:rPr>
                <a:t>系统结构</a:t>
              </a:r>
              <a:endParaRPr lang="zh-CN" altLang="en-US" sz="750" strike="noStrike" noProof="1" dirty="0">
                <a:solidFill>
                  <a:schemeClr val="tx1"/>
                </a:solidFill>
                <a:latin typeface="微软雅黑" panose="020B0503020204020204" charset="-122"/>
                <a:ea typeface="微软雅黑" panose="020B0503020204020204" charset="-122"/>
              </a:endParaRPr>
            </a:p>
          </p:txBody>
        </p:sp>
      </p:grpSp>
      <p:sp>
        <p:nvSpPr>
          <p:cNvPr id="2" name="椭圆 1"/>
          <p:cNvSpPr/>
          <p:nvPr/>
        </p:nvSpPr>
        <p:spPr>
          <a:xfrm>
            <a:off x="4142740" y="1766570"/>
            <a:ext cx="798830" cy="32188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p>
            <a:r>
              <a:rPr lang="zh-CN" altLang="en-US" dirty="0"/>
              <a:t>课程思政</a:t>
            </a:r>
            <a:endParaRPr lang="zh-CN" altLang="en-US" dirty="0"/>
          </a:p>
        </p:txBody>
      </p:sp>
      <p:sp>
        <p:nvSpPr>
          <p:cNvPr id="4" name="文本框 2"/>
          <p:cNvSpPr txBox="1">
            <a:spLocks noChangeArrowheads="1"/>
          </p:cNvSpPr>
          <p:nvPr>
            <p:custDataLst>
              <p:tags r:id="rId2"/>
            </p:custDataLst>
          </p:nvPr>
        </p:nvSpPr>
        <p:spPr bwMode="auto">
          <a:xfrm>
            <a:off x="2175183" y="843414"/>
            <a:ext cx="450532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latin typeface="Arial" panose="020B0604020202020204" pitchFamily="34" charset="0"/>
                <a:ea typeface="微软雅黑" panose="020B0503020204020204" charset="-122"/>
              </a:defRPr>
            </a:lvl1pPr>
            <a:lvl2pPr marL="742950" indent="-285750">
              <a:defRPr sz="2400" b="1">
                <a:solidFill>
                  <a:srgbClr val="003366"/>
                </a:solidFill>
                <a:latin typeface="Arial" panose="020B0604020202020204" pitchFamily="34" charset="0"/>
                <a:ea typeface="华文中宋" panose="02010600040101010101" pitchFamily="2" charset="-122"/>
              </a:defRPr>
            </a:lvl2pPr>
            <a:lvl3pPr marL="1143000" indent="-228600">
              <a:defRPr sz="2400" b="1">
                <a:solidFill>
                  <a:srgbClr val="003366"/>
                </a:solidFill>
                <a:latin typeface="Arial" panose="020B0604020202020204" pitchFamily="34" charset="0"/>
                <a:ea typeface="华文中宋" panose="02010600040101010101" pitchFamily="2" charset="-122"/>
              </a:defRPr>
            </a:lvl3pPr>
            <a:lvl4pPr marL="1600200" indent="-228600">
              <a:defRPr sz="2400" b="1">
                <a:solidFill>
                  <a:srgbClr val="003366"/>
                </a:solidFill>
                <a:latin typeface="Arial" panose="020B0604020202020204" pitchFamily="34" charset="0"/>
                <a:ea typeface="华文中宋" panose="02010600040101010101" pitchFamily="2" charset="-122"/>
              </a:defRPr>
            </a:lvl4pPr>
            <a:lvl5pPr marL="2057400" indent="-228600">
              <a:defRPr sz="2400" b="1">
                <a:solidFill>
                  <a:srgbClr val="003366"/>
                </a:solidFill>
                <a:latin typeface="Arial" panose="020B0604020202020204" pitchFamily="34" charset="0"/>
                <a:ea typeface="华文中宋" panose="02010600040101010101" pitchFamily="2" charset="-122"/>
              </a:defRPr>
            </a:lvl5pPr>
            <a:lvl6pPr marL="2514600" indent="-228600" eaLnBrk="0" fontAlgn="base" hangingPunct="0">
              <a:spcBef>
                <a:spcPct val="0"/>
              </a:spcBef>
              <a:spcAft>
                <a:spcPct val="0"/>
              </a:spcAft>
              <a:defRPr sz="2400" b="1">
                <a:solidFill>
                  <a:srgbClr val="003366"/>
                </a:solidFill>
                <a:latin typeface="Arial" panose="020B0604020202020204" pitchFamily="34" charset="0"/>
                <a:ea typeface="华文中宋" panose="02010600040101010101" pitchFamily="2" charset="-122"/>
              </a:defRPr>
            </a:lvl6pPr>
            <a:lvl7pPr marL="2971800" indent="-228600" eaLnBrk="0" fontAlgn="base" hangingPunct="0">
              <a:spcBef>
                <a:spcPct val="0"/>
              </a:spcBef>
              <a:spcAft>
                <a:spcPct val="0"/>
              </a:spcAft>
              <a:defRPr sz="2400" b="1">
                <a:solidFill>
                  <a:srgbClr val="003366"/>
                </a:solidFill>
                <a:latin typeface="Arial" panose="020B0604020202020204" pitchFamily="34" charset="0"/>
                <a:ea typeface="华文中宋" panose="02010600040101010101" pitchFamily="2" charset="-122"/>
              </a:defRPr>
            </a:lvl7pPr>
            <a:lvl8pPr marL="3429000" indent="-228600" eaLnBrk="0" fontAlgn="base" hangingPunct="0">
              <a:spcBef>
                <a:spcPct val="0"/>
              </a:spcBef>
              <a:spcAft>
                <a:spcPct val="0"/>
              </a:spcAft>
              <a:defRPr sz="2400" b="1">
                <a:solidFill>
                  <a:srgbClr val="003366"/>
                </a:solidFill>
                <a:latin typeface="Arial" panose="020B0604020202020204" pitchFamily="34" charset="0"/>
                <a:ea typeface="华文中宋" panose="02010600040101010101" pitchFamily="2" charset="-122"/>
              </a:defRPr>
            </a:lvl8pPr>
            <a:lvl9pPr marL="3886200" indent="-228600" eaLnBrk="0" fontAlgn="base" hangingPunct="0">
              <a:spcBef>
                <a:spcPct val="0"/>
              </a:spcBef>
              <a:spcAft>
                <a:spcPct val="0"/>
              </a:spcAft>
              <a:defRPr sz="2400" b="1">
                <a:solidFill>
                  <a:srgbClr val="003366"/>
                </a:solidFill>
                <a:latin typeface="Arial" panose="020B0604020202020204" pitchFamily="34" charset="0"/>
                <a:ea typeface="华文中宋" panose="02010600040101010101" pitchFamily="2" charset="-122"/>
              </a:defRPr>
            </a:lvl9pPr>
          </a:lstStyle>
          <a:p>
            <a:r>
              <a:rPr lang="zh-CN" altLang="en-US" sz="1600">
                <a:solidFill>
                  <a:srgbClr val="FF0000"/>
                </a:solidFill>
                <a:sym typeface="Arial" panose="020B0604020202020204" pitchFamily="34" charset="0"/>
              </a:rPr>
              <a:t>系统能力培养</a:t>
            </a:r>
            <a:r>
              <a:rPr lang="zh-CN" altLang="en-US" sz="1600">
                <a:solidFill>
                  <a:schemeClr val="tx1"/>
                </a:solidFill>
                <a:sym typeface="Arial" panose="020B0604020202020204" pitchFamily="34" charset="0"/>
              </a:rPr>
              <a:t>：从逻辑门</a:t>
            </a:r>
            <a:r>
              <a:rPr lang="en-US" altLang="zh-CN" sz="1600">
                <a:solidFill>
                  <a:schemeClr val="tx1"/>
                </a:solidFill>
                <a:sym typeface="Arial" panose="020B0604020202020204" pitchFamily="34" charset="0"/>
              </a:rPr>
              <a:t> </a:t>
            </a:r>
            <a:r>
              <a:rPr lang="zh-CN" altLang="en-US" sz="1600">
                <a:solidFill>
                  <a:schemeClr val="tx1"/>
                </a:solidFill>
                <a:latin typeface="微软雅黑" panose="020B0503020204020204" charset="-122"/>
                <a:sym typeface="Arial" panose="020B0604020202020204" pitchFamily="34" charset="0"/>
              </a:rPr>
              <a:t>→</a:t>
            </a:r>
            <a:r>
              <a:rPr lang="en-US" altLang="zh-CN" sz="1600">
                <a:solidFill>
                  <a:schemeClr val="tx1"/>
                </a:solidFill>
                <a:latin typeface="微软雅黑" panose="020B0503020204020204" charset="-122"/>
                <a:sym typeface="Arial" panose="020B0604020202020204" pitchFamily="34" charset="0"/>
              </a:rPr>
              <a:t> CPU → </a:t>
            </a:r>
            <a:r>
              <a:rPr lang="zh-CN" altLang="en-US" sz="1600">
                <a:solidFill>
                  <a:schemeClr val="tx1"/>
                </a:solidFill>
                <a:sym typeface="Arial" panose="020B0604020202020204" pitchFamily="34" charset="0"/>
              </a:rPr>
              <a:t>计算机系统</a:t>
            </a:r>
            <a:endParaRPr lang="zh-CN" altLang="en-US" sz="1600">
              <a:solidFill>
                <a:schemeClr val="tx1"/>
              </a:solidFill>
              <a:sym typeface="Arial" panose="020B0604020202020204" pitchFamily="34" charset="0"/>
            </a:endParaRPr>
          </a:p>
        </p:txBody>
      </p:sp>
      <p:pic>
        <p:nvPicPr>
          <p:cNvPr id="6" name="图片 5"/>
          <p:cNvPicPr>
            <a:picLocks noChangeAspect="1"/>
          </p:cNvPicPr>
          <p:nvPr>
            <p:custDataLst>
              <p:tags r:id="rId3"/>
            </p:custDataLst>
          </p:nvPr>
        </p:nvPicPr>
        <p:blipFill>
          <a:blip r:embed="rId4"/>
          <a:stretch>
            <a:fillRect/>
          </a:stretch>
        </p:blipFill>
        <p:spPr>
          <a:xfrm>
            <a:off x="683895" y="1275715"/>
            <a:ext cx="7757160" cy="300990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COMMONDATA" val="eyJoZGlkIjoiMzEwNTM5NzYwMDRjMzkwZTVkZjY2ODkwMGIxNGU0OTUifQ=="/>
  <p:tag name="KSO_WPP_MARK_KEY" val="63b9b8e5-ee58-4e22-b4f8-9770d56321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2621</Words>
  <Application>WPS 演示</Application>
  <PresentationFormat>在屏幕上显示</PresentationFormat>
  <Paragraphs>188</Paragraphs>
  <Slides>19</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19</vt:i4>
      </vt:variant>
    </vt:vector>
  </HeadingPairs>
  <TitlesOfParts>
    <vt:vector size="38" baseType="lpstr">
      <vt:lpstr>Arial</vt:lpstr>
      <vt:lpstr>宋体</vt:lpstr>
      <vt:lpstr>Wingdings</vt:lpstr>
      <vt:lpstr>微软雅黑</vt:lpstr>
      <vt:lpstr>Segoe UI</vt:lpstr>
      <vt:lpstr>Times New Roman</vt:lpstr>
      <vt:lpstr>楷体_GB2312</vt:lpstr>
      <vt:lpstr>新宋体</vt:lpstr>
      <vt:lpstr>隶书</vt:lpstr>
      <vt:lpstr>Wingdings</vt:lpstr>
      <vt:lpstr>华文中宋</vt:lpstr>
      <vt:lpstr>黑体</vt:lpstr>
      <vt:lpstr>Arial Unicode MS</vt:lpstr>
      <vt:lpstr>Calibri</vt:lpstr>
      <vt:lpstr>微软雅黑 Light</vt:lpstr>
      <vt:lpstr>Office 主题​​</vt:lpstr>
      <vt:lpstr>Paint.Picture</vt:lpstr>
      <vt:lpstr>Paint.Picture</vt:lpstr>
      <vt:lpstr>Paint.Picture</vt:lpstr>
      <vt:lpstr>PowerPoint 演示文稿</vt:lpstr>
      <vt:lpstr>微助教课堂</vt:lpstr>
      <vt:lpstr>课程简介</vt:lpstr>
      <vt:lpstr>课程目标（理论课）</vt:lpstr>
      <vt:lpstr>课程目标（实验课）</vt:lpstr>
      <vt:lpstr>课程思政</vt:lpstr>
      <vt:lpstr>课程思政</vt:lpstr>
      <vt:lpstr>课程思政</vt:lpstr>
      <vt:lpstr>课程思政</vt:lpstr>
      <vt:lpstr>课程的性质和特点</vt:lpstr>
      <vt:lpstr>课程的性质和特点</vt:lpstr>
      <vt:lpstr>课程的性质和特点</vt:lpstr>
      <vt:lpstr>参考资料</vt:lpstr>
      <vt:lpstr>教学安排（理论课：24 / 48学时）</vt:lpstr>
      <vt:lpstr>教学安排（实验课：24 / 48学时）</vt:lpstr>
      <vt:lpstr>实验平台：Nexys4 DDR开发板</vt:lpstr>
      <vt:lpstr>实验平台：基于PMOD的外设扩展模块</vt:lpstr>
      <vt:lpstr>考试安排及要求（暂定）</vt:lpstr>
      <vt:lpstr>课程预期</vt:lpstr>
    </vt:vector>
  </TitlesOfParts>
  <Company>hust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hust</dc:creator>
  <cp:lastModifiedBy>老狐狸</cp:lastModifiedBy>
  <cp:revision>213</cp:revision>
  <dcterms:created xsi:type="dcterms:W3CDTF">2005-10-19T07:01:00Z</dcterms:created>
  <dcterms:modified xsi:type="dcterms:W3CDTF">2023-08-30T02:05:24Z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D1FE1385A5B345BC9EB6A6C06CEC03E7</vt:lpwstr>
  </property>
</Properties>
</file>